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6"/>
  </p:notesMasterIdLst>
  <p:sldIdLst>
    <p:sldId id="356" r:id="rId2"/>
    <p:sldId id="256" r:id="rId3"/>
    <p:sldId id="257" r:id="rId4"/>
    <p:sldId id="314" r:id="rId5"/>
    <p:sldId id="393" r:id="rId6"/>
    <p:sldId id="263" r:id="rId7"/>
    <p:sldId id="399" r:id="rId8"/>
    <p:sldId id="398" r:id="rId9"/>
    <p:sldId id="400" r:id="rId10"/>
    <p:sldId id="315" r:id="rId11"/>
    <p:sldId id="316" r:id="rId12"/>
    <p:sldId id="319" r:id="rId13"/>
    <p:sldId id="317" r:id="rId14"/>
    <p:sldId id="320" r:id="rId15"/>
    <p:sldId id="386" r:id="rId16"/>
    <p:sldId id="322" r:id="rId17"/>
    <p:sldId id="387" r:id="rId18"/>
    <p:sldId id="324" r:id="rId19"/>
    <p:sldId id="323" r:id="rId20"/>
    <p:sldId id="321" r:id="rId21"/>
    <p:sldId id="325" r:id="rId22"/>
    <p:sldId id="326" r:id="rId23"/>
    <p:sldId id="396" r:id="rId24"/>
    <p:sldId id="397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4BA"/>
    <a:srgbClr val="0099CC"/>
    <a:srgbClr val="0000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4" autoAdjust="0"/>
    <p:restoredTop sz="87908" autoAdjust="0"/>
  </p:normalViewPr>
  <p:slideViewPr>
    <p:cSldViewPr>
      <p:cViewPr varScale="1">
        <p:scale>
          <a:sx n="77" d="100"/>
          <a:sy n="77" d="100"/>
        </p:scale>
        <p:origin x="137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1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06089B-A18B-42EE-A5B7-9ADFD5602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767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66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DA5E8-8C8A-45D2-900C-38DCD629ADF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</a:t>
            </a:r>
            <a:r>
              <a:rPr lang="en-US" baseline="0" dirty="0" smtClean="0"/>
              <a:t>requisites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8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it</a:t>
            </a:r>
            <a:r>
              <a:rPr lang="en-US" baseline="0" dirty="0" smtClean="0"/>
              <a:t> is an iterative methodology,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477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Analyst</a:t>
            </a:r>
            <a:r>
              <a:rPr lang="en-NZ" baseline="0" dirty="0" smtClean="0"/>
              <a:t> considers one use case at a time. And, request users to identify things using the figure.</a:t>
            </a:r>
            <a:endParaRPr lang="en-NZ" dirty="0" smtClean="0"/>
          </a:p>
          <a:p>
            <a:r>
              <a:rPr lang="en-NZ" baseline="0" dirty="0" smtClean="0"/>
              <a:t>That way a systematic brainstorming is achieved.</a:t>
            </a:r>
          </a:p>
          <a:p>
            <a:endParaRPr lang="en-NZ" baseline="0" dirty="0" smtClean="0"/>
          </a:p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68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818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Bill is unique,</a:t>
            </a:r>
            <a:r>
              <a:rPr lang="en-US" baseline="0" dirty="0" smtClean="0"/>
              <a:t> is in the scope, but he is not more than one. </a:t>
            </a:r>
          </a:p>
          <a:p>
            <a:r>
              <a:rPr lang="en-US" baseline="0" dirty="0" smtClean="0"/>
              <a:t>However, if, Bill and delivery driver have the same responsibilities then it has to be remembered.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2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17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79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971369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381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71727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18156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3749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67160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076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72833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958662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773382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696427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383250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25388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21516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11237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15875" y="6008687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09A3541-B7EF-4A1D-9612-A6ED665B40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220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ransition>
    <p:fade/>
  </p:transition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1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9"/>
            <a:ext cx="8610600" cy="6019721"/>
          </a:xfrm>
          <a:prstGeom prst="rect">
            <a:avLst/>
          </a:prstGeom>
        </p:spPr>
      </p:pic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533400" y="3962400"/>
            <a:ext cx="708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</a:rPr>
              <a:t>Chapter 4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altLang="en-US" dirty="0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9A3541-B7EF-4A1D-9612-A6ED665B4012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3716"/>
            <a:ext cx="7543800" cy="639762"/>
          </a:xfrm>
        </p:spPr>
        <p:txBody>
          <a:bodyPr/>
          <a:lstStyle/>
          <a:p>
            <a:r>
              <a:rPr lang="en-US" altLang="en-US" sz="3600" dirty="0"/>
              <a:t>Things in the Problem Domain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465358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Problem domain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A specific </a:t>
            </a:r>
            <a:r>
              <a:rPr lang="en-US" altLang="en-US" sz="2000" dirty="0"/>
              <a:t>area </a:t>
            </a:r>
            <a:r>
              <a:rPr lang="en-US" altLang="en-US" sz="2000" dirty="0" smtClean="0"/>
              <a:t>of a business within </a:t>
            </a:r>
            <a:r>
              <a:rPr lang="en-US" altLang="en-US" sz="2000" dirty="0"/>
              <a:t>the scope of the </a:t>
            </a:r>
            <a:r>
              <a:rPr lang="en-US" altLang="en-US" sz="2000" dirty="0" smtClean="0"/>
              <a:t>new or enhanced system </a:t>
            </a:r>
            <a:r>
              <a:rPr lang="en-US" altLang="en-US" sz="2000" dirty="0" smtClean="0">
                <a:solidFill>
                  <a:srgbClr val="0070C0"/>
                </a:solidFill>
              </a:rPr>
              <a:t>(can be described in a scoping </a:t>
            </a:r>
            <a:r>
              <a:rPr lang="en-US" altLang="en-US" sz="2000" dirty="0">
                <a:solidFill>
                  <a:srgbClr val="0070C0"/>
                </a:solidFill>
              </a:rPr>
              <a:t>d</a:t>
            </a:r>
            <a:r>
              <a:rPr lang="en-US" altLang="en-US" sz="2000" dirty="0" smtClean="0">
                <a:solidFill>
                  <a:srgbClr val="0070C0"/>
                </a:solidFill>
              </a:rPr>
              <a:t>ocument)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"Things" </a:t>
            </a:r>
            <a:r>
              <a:rPr lang="en-US" altLang="en-US" sz="2400" dirty="0"/>
              <a:t>are </a:t>
            </a:r>
            <a:r>
              <a:rPr lang="en-US" altLang="en-US" sz="2400" dirty="0" smtClean="0"/>
              <a:t>items the user works </a:t>
            </a:r>
            <a:r>
              <a:rPr lang="en-US" altLang="en-US" sz="2400" dirty="0"/>
              <a:t>with when accomplishing tasks that need to be </a:t>
            </a:r>
            <a:r>
              <a:rPr lang="en-US" altLang="en-US" sz="2400" b="1" dirty="0"/>
              <a:t>remembered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Examples of </a:t>
            </a:r>
            <a:r>
              <a:rPr lang="en-US" altLang="en-US" sz="2400" dirty="0" smtClean="0"/>
              <a:t>“things" </a:t>
            </a:r>
            <a:r>
              <a:rPr lang="en-US" altLang="en-US" sz="2400" dirty="0"/>
              <a:t>are </a:t>
            </a:r>
            <a:endParaRPr lang="en-US" altLang="en-US" sz="2400" dirty="0" smtClean="0"/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product, sale, shipper, customer, invoice, payment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These </a:t>
            </a:r>
            <a:r>
              <a:rPr lang="en-US" altLang="en-US" sz="2400" dirty="0" smtClean="0"/>
              <a:t>“things" </a:t>
            </a:r>
            <a:r>
              <a:rPr lang="en-US" altLang="en-US" sz="2400" dirty="0"/>
              <a:t>are modeled </a:t>
            </a:r>
            <a:r>
              <a:rPr lang="en-US" altLang="en-US" sz="2400" dirty="0" smtClean="0"/>
              <a:t>as </a:t>
            </a:r>
            <a:r>
              <a:rPr lang="en-US" altLang="en-US" sz="2400" b="1" dirty="0" smtClean="0"/>
              <a:t>classes in a class diagram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These things are all nouns </a:t>
            </a:r>
          </a:p>
          <a:p>
            <a:pPr lvl="1">
              <a:lnSpc>
                <a:spcPct val="80000"/>
              </a:lnSpc>
            </a:pPr>
            <a:r>
              <a:rPr lang="en-NZ" altLang="en-US" sz="2000" dirty="0" smtClean="0"/>
              <a:t>Flashback</a:t>
            </a:r>
            <a:endParaRPr lang="en-GB" altLang="en-US" sz="2000" dirty="0"/>
          </a:p>
          <a:p>
            <a:pPr lvl="2">
              <a:lnSpc>
                <a:spcPct val="80000"/>
              </a:lnSpc>
            </a:pPr>
            <a:r>
              <a:rPr lang="en-NZ" altLang="en-US" sz="1800" dirty="0"/>
              <a:t>Verbs are doing </a:t>
            </a:r>
            <a:r>
              <a:rPr lang="en-NZ" altLang="en-US" sz="1800" dirty="0" smtClean="0"/>
              <a:t>words (run, jump, enrol, purchase, lookup)</a:t>
            </a:r>
            <a:endParaRPr lang="en-NZ" altLang="en-US" sz="1800" dirty="0"/>
          </a:p>
          <a:p>
            <a:pPr lvl="2">
              <a:lnSpc>
                <a:spcPct val="80000"/>
              </a:lnSpc>
            </a:pPr>
            <a:r>
              <a:rPr lang="en-NZ" altLang="en-US" sz="1800" dirty="0"/>
              <a:t>Nouns are naming </a:t>
            </a:r>
            <a:r>
              <a:rPr lang="en-NZ" altLang="en-US" sz="1800" dirty="0" smtClean="0"/>
              <a:t>words (student, car, order, film, game)</a:t>
            </a:r>
          </a:p>
          <a:p>
            <a:pPr lvl="2">
              <a:lnSpc>
                <a:spcPct val="80000"/>
              </a:lnSpc>
            </a:pPr>
            <a:r>
              <a:rPr lang="en-NZ" altLang="en-US" sz="1800" dirty="0" smtClean="0"/>
              <a:t>Always use singular nouns in your models</a:t>
            </a:r>
            <a:endParaRPr lang="en-GB" altLang="en-US" sz="1800" dirty="0"/>
          </a:p>
          <a:p>
            <a:pPr>
              <a:lnSpc>
                <a:spcPct val="80000"/>
              </a:lnSpc>
            </a:pPr>
            <a:endParaRPr lang="en-US" altLang="en-US" sz="28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248400"/>
            <a:ext cx="1143000" cy="457200"/>
          </a:xfrm>
          <a:prstGeom prst="rect">
            <a:avLst/>
          </a:prstGeom>
        </p:spPr>
        <p:txBody>
          <a:bodyPr/>
          <a:lstStyle/>
          <a:p>
            <a:fld id="{312211F6-E108-4643-8890-D5A2B80F6704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89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543800" cy="498598"/>
          </a:xfrm>
        </p:spPr>
        <p:txBody>
          <a:bodyPr/>
          <a:lstStyle/>
          <a:p>
            <a:r>
              <a:rPr lang="en-US" altLang="en-US" sz="3600" dirty="0" smtClean="0"/>
              <a:t>Two </a:t>
            </a:r>
            <a:r>
              <a:rPr lang="en-US" altLang="en-US" sz="3600" dirty="0"/>
              <a:t>Techniques for Identifying </a:t>
            </a:r>
            <a:r>
              <a:rPr lang="en-US" altLang="en-US" sz="3600" dirty="0" smtClean="0"/>
              <a:t>Things</a:t>
            </a:r>
            <a:endParaRPr lang="en-US" altLang="en-US" sz="3600" dirty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229600" cy="4315027"/>
          </a:xfrm>
        </p:spPr>
        <p:txBody>
          <a:bodyPr/>
          <a:lstStyle/>
          <a:p>
            <a:r>
              <a:rPr lang="en-US" altLang="en-US" sz="2800" dirty="0"/>
              <a:t>Brainstorming Technique</a:t>
            </a:r>
          </a:p>
          <a:p>
            <a:pPr lvl="1"/>
            <a:r>
              <a:rPr lang="en-US" altLang="en-US" sz="2400" dirty="0" smtClean="0"/>
              <a:t>Brainstorm </a:t>
            </a:r>
            <a:r>
              <a:rPr lang="en-US" altLang="en-US" sz="2400" dirty="0"/>
              <a:t>to identify </a:t>
            </a:r>
            <a:r>
              <a:rPr lang="en-US" altLang="en-US" sz="2400" dirty="0" smtClean="0"/>
              <a:t>entities (ERD) and classes (class diagram)</a:t>
            </a:r>
          </a:p>
          <a:p>
            <a:pPr lvl="1"/>
            <a:r>
              <a:rPr lang="en-NZ" sz="2400" dirty="0" smtClean="0"/>
              <a:t>A group </a:t>
            </a:r>
            <a:r>
              <a:rPr lang="en-NZ" sz="2400" dirty="0"/>
              <a:t>discussion to produce </a:t>
            </a:r>
            <a:r>
              <a:rPr lang="en-NZ" sz="2400" dirty="0" smtClean="0"/>
              <a:t>ideas</a:t>
            </a:r>
            <a:endParaRPr lang="en-US" altLang="en-US" sz="2400" dirty="0"/>
          </a:p>
          <a:p>
            <a:r>
              <a:rPr lang="en-US" altLang="en-US" sz="2800" dirty="0"/>
              <a:t>Noun Technique</a:t>
            </a:r>
          </a:p>
          <a:p>
            <a:pPr lvl="1"/>
            <a:r>
              <a:rPr lang="en-US" altLang="en-US" sz="2400" dirty="0"/>
              <a:t>Identify all of the </a:t>
            </a:r>
            <a:r>
              <a:rPr lang="en-US" altLang="en-US" sz="2400" dirty="0" smtClean="0"/>
              <a:t>nouns </a:t>
            </a:r>
            <a:r>
              <a:rPr lang="en-US" altLang="en-US" sz="2400" dirty="0"/>
              <a:t>that </a:t>
            </a:r>
            <a:r>
              <a:rPr lang="en-US" altLang="en-US" sz="2400" dirty="0" smtClean="0"/>
              <a:t>are mentioned </a:t>
            </a:r>
            <a:r>
              <a:rPr lang="en-US" altLang="en-US" sz="2400" dirty="0"/>
              <a:t>when the system is described and determine if each </a:t>
            </a:r>
            <a:r>
              <a:rPr lang="en-US" altLang="en-US" sz="2400" dirty="0" smtClean="0"/>
              <a:t>is: </a:t>
            </a:r>
          </a:p>
          <a:p>
            <a:pPr lvl="2"/>
            <a:r>
              <a:rPr lang="en-US" altLang="en-US" sz="2000" dirty="0" smtClean="0"/>
              <a:t>A class (e.g. Student, Product, Course)</a:t>
            </a:r>
          </a:p>
          <a:p>
            <a:pPr lvl="2"/>
            <a:r>
              <a:rPr lang="en-US" altLang="en-US" sz="2000" dirty="0" smtClean="0"/>
              <a:t>An attribute that belongs to a class (e.g. </a:t>
            </a:r>
            <a:r>
              <a:rPr lang="en-US" altLang="en-US" sz="2000" dirty="0" err="1" smtClean="0"/>
              <a:t>studentSurname</a:t>
            </a:r>
            <a:r>
              <a:rPr lang="en-US" altLang="en-US" sz="2000" dirty="0" smtClean="0"/>
              <a:t>, </a:t>
            </a:r>
            <a:r>
              <a:rPr lang="en-US" altLang="en-US" sz="2000" dirty="0" err="1" smtClean="0"/>
              <a:t>ItemName</a:t>
            </a:r>
            <a:r>
              <a:rPr lang="en-US" altLang="en-US" sz="2000" dirty="0" smtClean="0"/>
              <a:t>, </a:t>
            </a:r>
            <a:r>
              <a:rPr lang="en-US" altLang="en-US" sz="2000" dirty="0" err="1" smtClean="0"/>
              <a:t>CourseCode</a:t>
            </a:r>
            <a:r>
              <a:rPr lang="en-US" altLang="en-US" sz="2000" dirty="0" smtClean="0"/>
              <a:t> )</a:t>
            </a:r>
          </a:p>
          <a:p>
            <a:pPr lvl="2"/>
            <a:r>
              <a:rPr lang="en-US" altLang="en-US" sz="2000" dirty="0" smtClean="0"/>
              <a:t>Something else that the system would need for completing a process – e.g. </a:t>
            </a:r>
            <a:r>
              <a:rPr lang="en-US" altLang="en-US" sz="2000" dirty="0" smtClean="0">
                <a:solidFill>
                  <a:schemeClr val="accent2"/>
                </a:solidFill>
              </a:rPr>
              <a:t>button to be pressed</a:t>
            </a:r>
            <a:endParaRPr lang="en-US" altLang="en-US" sz="2000" dirty="0">
              <a:solidFill>
                <a:schemeClr val="accent2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248400"/>
            <a:ext cx="1143000" cy="457200"/>
          </a:xfrm>
          <a:prstGeom prst="rect">
            <a:avLst/>
          </a:prstGeom>
        </p:spPr>
        <p:txBody>
          <a:bodyPr/>
          <a:lstStyle/>
          <a:p>
            <a:fld id="{46935FC1-2C5D-4235-A631-E8712CF16A87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27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/>
              <a:t>Brainstorming </a:t>
            </a:r>
            <a:r>
              <a:rPr lang="en-US" altLang="en-US" sz="3600" dirty="0" smtClean="0"/>
              <a:t>Technique - Steps</a:t>
            </a:r>
            <a:endParaRPr lang="en-US" altLang="en-US" sz="2800" dirty="0"/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43001"/>
            <a:ext cx="8382000" cy="390260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/>
              <a:t>Identify </a:t>
            </a:r>
            <a:r>
              <a:rPr lang="en-US" altLang="en-US" sz="2400" dirty="0" smtClean="0"/>
              <a:t>the end users (actors) </a:t>
            </a:r>
            <a:r>
              <a:rPr lang="en-US" altLang="en-US" sz="2400" dirty="0"/>
              <a:t>and a set of use cases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/>
              <a:t>Brainstorm with the </a:t>
            </a:r>
            <a:r>
              <a:rPr lang="en-US" altLang="en-US" sz="2400" dirty="0" smtClean="0"/>
              <a:t>end user </a:t>
            </a:r>
            <a:r>
              <a:rPr lang="en-US" altLang="en-US" sz="2400" dirty="0"/>
              <a:t>to identify things involved when carrying out the use </a:t>
            </a:r>
            <a:r>
              <a:rPr lang="en-US" altLang="en-US" sz="2400" dirty="0" smtClean="0"/>
              <a:t>case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chemeClr val="accent2"/>
                </a:solidFill>
              </a:rPr>
              <a:t>information</a:t>
            </a:r>
            <a:r>
              <a:rPr lang="en-US" altLang="en-US" sz="2000" dirty="0" smtClean="0"/>
              <a:t> </a:t>
            </a:r>
            <a:r>
              <a:rPr lang="en-US" altLang="en-US" sz="2000" b="1" dirty="0" smtClean="0">
                <a:solidFill>
                  <a:schemeClr val="accent2"/>
                </a:solidFill>
              </a:rPr>
              <a:t>captured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by the </a:t>
            </a:r>
            <a:r>
              <a:rPr lang="en-US" altLang="en-US" sz="2000" dirty="0" smtClean="0"/>
              <a:t>system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information produced by the system</a:t>
            </a:r>
            <a:endParaRPr lang="en-US" altLang="en-US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/>
              <a:t>S</a:t>
            </a:r>
            <a:r>
              <a:rPr lang="en-US" altLang="en-US" sz="2400" dirty="0" smtClean="0"/>
              <a:t>ystematically </a:t>
            </a:r>
            <a:r>
              <a:rPr lang="en-US" altLang="en-US" sz="2400" dirty="0"/>
              <a:t>ask questions about potential </a:t>
            </a:r>
            <a:r>
              <a:rPr lang="en-US" altLang="en-US" sz="2400" dirty="0" smtClean="0"/>
              <a:t>things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Are </a:t>
            </a:r>
            <a:r>
              <a:rPr lang="en-US" altLang="en-US" sz="2000" dirty="0"/>
              <a:t>there any tangible </a:t>
            </a:r>
            <a:r>
              <a:rPr lang="en-US" altLang="en-US" sz="2000" b="1" dirty="0">
                <a:solidFill>
                  <a:schemeClr val="accent2"/>
                </a:solidFill>
              </a:rPr>
              <a:t>things</a:t>
            </a:r>
            <a:r>
              <a:rPr lang="en-US" altLang="en-US" sz="2000" dirty="0"/>
              <a:t> you store information about? </a:t>
            </a:r>
            <a:endParaRPr lang="en-US" altLang="en-US" sz="2000" dirty="0" smtClean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Are </a:t>
            </a:r>
            <a:r>
              <a:rPr lang="en-US" altLang="en-US" sz="2000" dirty="0"/>
              <a:t>there any </a:t>
            </a:r>
            <a:r>
              <a:rPr lang="en-US" altLang="en-US" sz="2000" b="1" dirty="0">
                <a:solidFill>
                  <a:schemeClr val="accent2"/>
                </a:solidFill>
              </a:rPr>
              <a:t>locations</a:t>
            </a:r>
            <a:r>
              <a:rPr lang="en-US" altLang="en-US" sz="2000" dirty="0"/>
              <a:t> involved? </a:t>
            </a:r>
            <a:endParaRPr lang="en-US" altLang="en-US" sz="2000" dirty="0" smtClean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Are </a:t>
            </a:r>
            <a:r>
              <a:rPr lang="en-US" altLang="en-US" sz="2000" dirty="0"/>
              <a:t>there </a:t>
            </a:r>
            <a:r>
              <a:rPr lang="en-US" altLang="en-US" sz="2000" b="1" dirty="0">
                <a:solidFill>
                  <a:schemeClr val="accent2"/>
                </a:solidFill>
              </a:rPr>
              <a:t>roles</a:t>
            </a:r>
            <a:r>
              <a:rPr lang="en-US" altLang="en-US" sz="2000" dirty="0"/>
              <a:t> played by people that you need to remember</a:t>
            </a:r>
            <a:r>
              <a:rPr lang="en-US" altLang="en-US" sz="2000" dirty="0" smtClean="0"/>
              <a:t>?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 smtClean="0"/>
              <a:t>Consult with all types of end users and other stakeholders to expand the brainstorming list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 smtClean="0"/>
              <a:t>Merge all the results, eliminate any duplicates, and compile a list</a:t>
            </a:r>
            <a:r>
              <a:rPr lang="en-US" altLang="en-US" sz="1700" dirty="0" smtClean="0"/>
              <a:t> </a:t>
            </a:r>
            <a:endParaRPr lang="en-GB" altLang="en-US" sz="1700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750625-35D4-4A08-997D-2A8FA84207B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 bwMode="auto">
          <a:xfrm>
            <a:off x="8305800" y="5549392"/>
            <a:ext cx="381000" cy="394208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13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 smtClean="0"/>
              <a:t>Brainstorming Technique</a:t>
            </a:r>
            <a:endParaRPr lang="en-US" altLang="en-US" sz="36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59374B-8424-444A-A9A3-CDC2DB2CCDE6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284679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60385"/>
            <a:ext cx="7969280" cy="368321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990600"/>
            <a:ext cx="8382000" cy="917174"/>
          </a:xfrm>
        </p:spPr>
        <p:txBody>
          <a:bodyPr/>
          <a:lstStyle/>
          <a:p>
            <a:r>
              <a:rPr lang="en-NZ" dirty="0" smtClean="0"/>
              <a:t>The analyst can use this diagram</a:t>
            </a:r>
          </a:p>
          <a:p>
            <a:pPr lvl="1"/>
            <a:r>
              <a:rPr lang="en-NZ" dirty="0" smtClean="0"/>
              <a:t>For each use case consider…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7467600" y="4724400"/>
            <a:ext cx="762000" cy="381000"/>
          </a:xfrm>
          <a:prstGeom prst="roundRect">
            <a:avLst/>
          </a:prstGeom>
          <a:noFill/>
          <a:ln w="285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2391188"/>
            <a:ext cx="248288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Perfect </a:t>
            </a:r>
            <a:r>
              <a:rPr lang="en-US" smtClean="0">
                <a:solidFill>
                  <a:srgbClr val="FF0000"/>
                </a:solidFill>
              </a:rPr>
              <a:t>Technology assumption (no more)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8373035" y="2726252"/>
            <a:ext cx="752127" cy="2168477"/>
          </a:xfrm>
          <a:custGeom>
            <a:avLst/>
            <a:gdLst>
              <a:gd name="connsiteX0" fmla="*/ 251012 w 752127"/>
              <a:gd name="connsiteY0" fmla="*/ 25913 h 2168477"/>
              <a:gd name="connsiteX1" fmla="*/ 600636 w 752127"/>
              <a:gd name="connsiteY1" fmla="*/ 241066 h 2168477"/>
              <a:gd name="connsiteX2" fmla="*/ 717177 w 752127"/>
              <a:gd name="connsiteY2" fmla="*/ 1774030 h 2168477"/>
              <a:gd name="connsiteX3" fmla="*/ 0 w 752127"/>
              <a:gd name="connsiteY3" fmla="*/ 2168477 h 216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127" h="2168477">
                <a:moveTo>
                  <a:pt x="251012" y="25913"/>
                </a:moveTo>
                <a:cubicBezTo>
                  <a:pt x="386977" y="-12187"/>
                  <a:pt x="522942" y="-50287"/>
                  <a:pt x="600636" y="241066"/>
                </a:cubicBezTo>
                <a:cubicBezTo>
                  <a:pt x="678330" y="532419"/>
                  <a:pt x="817283" y="1452795"/>
                  <a:pt x="717177" y="1774030"/>
                </a:cubicBezTo>
                <a:cubicBezTo>
                  <a:pt x="617071" y="2095265"/>
                  <a:pt x="0" y="2168477"/>
                  <a:pt x="0" y="2168477"/>
                </a:cubicBezTo>
              </a:path>
            </a:pathLst>
          </a:custGeom>
          <a:noFill/>
          <a:ln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10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/>
          <a:p>
            <a:r>
              <a:rPr lang="en-US" altLang="en-US" sz="4000" dirty="0"/>
              <a:t>The Noun </a:t>
            </a:r>
            <a:r>
              <a:rPr lang="en-US" altLang="en-US" sz="4000" dirty="0" smtClean="0"/>
              <a:t>Technique 1</a:t>
            </a:r>
            <a:endParaRPr lang="en-US" altLang="en-US" sz="3200" dirty="0"/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82000" cy="455509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800" dirty="0" smtClean="0"/>
              <a:t>Revision – a use case is named using a verb-noun combination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/>
              <a:t>Use case verbs can be identified using a CRUD approach (Create, Report, Update, Delete)</a:t>
            </a:r>
          </a:p>
          <a:p>
            <a:pPr lvl="2">
              <a:lnSpc>
                <a:spcPct val="80000"/>
              </a:lnSpc>
            </a:pPr>
            <a:r>
              <a:rPr lang="en-GB" altLang="en-US" sz="2000" u="sng" dirty="0"/>
              <a:t>Create</a:t>
            </a:r>
            <a:r>
              <a:rPr lang="en-GB" altLang="en-US" sz="2000" dirty="0"/>
              <a:t> Customer</a:t>
            </a:r>
          </a:p>
          <a:p>
            <a:pPr lvl="2">
              <a:lnSpc>
                <a:spcPct val="80000"/>
              </a:lnSpc>
            </a:pPr>
            <a:r>
              <a:rPr lang="en-GB" altLang="en-US" sz="2000" u="sng" dirty="0"/>
              <a:t>Report</a:t>
            </a:r>
            <a:r>
              <a:rPr lang="en-GB" altLang="en-US" sz="2000" dirty="0"/>
              <a:t> Sale</a:t>
            </a:r>
          </a:p>
          <a:p>
            <a:pPr lvl="2">
              <a:lnSpc>
                <a:spcPct val="80000"/>
              </a:lnSpc>
            </a:pPr>
            <a:r>
              <a:rPr lang="en-GB" altLang="en-US" sz="2000" u="sng" dirty="0"/>
              <a:t>Update</a:t>
            </a:r>
            <a:r>
              <a:rPr lang="en-GB" altLang="en-US" sz="2000" dirty="0"/>
              <a:t> Student</a:t>
            </a:r>
          </a:p>
          <a:p>
            <a:pPr lvl="2">
              <a:lnSpc>
                <a:spcPct val="80000"/>
              </a:lnSpc>
            </a:pPr>
            <a:r>
              <a:rPr lang="en-GB" altLang="en-US" sz="2000" u="sng" dirty="0"/>
              <a:t>Delete</a:t>
            </a:r>
            <a:r>
              <a:rPr lang="en-GB" altLang="en-US" sz="2000" dirty="0"/>
              <a:t> Employee</a:t>
            </a:r>
            <a:endParaRPr lang="en-GB" altLang="en-US" dirty="0"/>
          </a:p>
          <a:p>
            <a:pPr marL="517525" lvl="1" indent="0">
              <a:lnSpc>
                <a:spcPct val="80000"/>
              </a:lnSpc>
              <a:buNone/>
            </a:pPr>
            <a:endParaRPr lang="en-GB" altLang="en-US" sz="2400" dirty="0" smtClean="0"/>
          </a:p>
          <a:p>
            <a:pPr lvl="1">
              <a:lnSpc>
                <a:spcPct val="80000"/>
              </a:lnSpc>
            </a:pPr>
            <a:r>
              <a:rPr lang="en-GB" altLang="en-US" sz="2400" dirty="0" smtClean="0"/>
              <a:t>Use case nouns can be potential classes</a:t>
            </a:r>
          </a:p>
          <a:p>
            <a:pPr lvl="2">
              <a:lnSpc>
                <a:spcPct val="80000"/>
              </a:lnSpc>
            </a:pPr>
            <a:r>
              <a:rPr lang="en-GB" altLang="en-US" sz="2000" dirty="0" smtClean="0"/>
              <a:t>Create </a:t>
            </a:r>
            <a:r>
              <a:rPr lang="en-GB" altLang="en-US" sz="2000" u="sng" dirty="0" smtClean="0"/>
              <a:t>Customer</a:t>
            </a:r>
          </a:p>
          <a:p>
            <a:pPr lvl="2">
              <a:lnSpc>
                <a:spcPct val="80000"/>
              </a:lnSpc>
            </a:pPr>
            <a:r>
              <a:rPr lang="en-GB" altLang="en-US" sz="2000" dirty="0" smtClean="0"/>
              <a:t>Report </a:t>
            </a:r>
            <a:r>
              <a:rPr lang="en-GB" altLang="en-US" sz="2000" u="sng" dirty="0" smtClean="0"/>
              <a:t>Sale</a:t>
            </a:r>
          </a:p>
          <a:p>
            <a:pPr lvl="2">
              <a:lnSpc>
                <a:spcPct val="80000"/>
              </a:lnSpc>
            </a:pPr>
            <a:r>
              <a:rPr lang="en-GB" altLang="en-US" sz="2000" dirty="0" smtClean="0"/>
              <a:t>Update </a:t>
            </a:r>
            <a:r>
              <a:rPr lang="en-GB" altLang="en-US" sz="2000" u="sng" dirty="0" smtClean="0"/>
              <a:t>Student</a:t>
            </a:r>
          </a:p>
          <a:p>
            <a:pPr lvl="2">
              <a:lnSpc>
                <a:spcPct val="80000"/>
              </a:lnSpc>
            </a:pPr>
            <a:r>
              <a:rPr lang="en-GB" altLang="en-US" sz="2000" dirty="0" smtClean="0"/>
              <a:t>Delete </a:t>
            </a:r>
            <a:r>
              <a:rPr lang="en-GB" altLang="en-US" sz="2000" u="sng" dirty="0" smtClean="0"/>
              <a:t>Employee</a:t>
            </a:r>
            <a:endParaRPr lang="en-GB" altLang="en-US" sz="2400" u="sng" dirty="0" smtClean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11EBFC-96F1-4FC4-AABE-E83124B3CF2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90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/>
          <a:p>
            <a:r>
              <a:rPr lang="en-US" altLang="en-US" sz="4000" dirty="0"/>
              <a:t>The Noun </a:t>
            </a:r>
            <a:r>
              <a:rPr lang="en-US" altLang="en-US" sz="4000" dirty="0" smtClean="0"/>
              <a:t>Technique 2</a:t>
            </a:r>
            <a:endParaRPr lang="en-US" altLang="en-US" sz="3200" dirty="0"/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82000" cy="455509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800" dirty="0" smtClean="0"/>
              <a:t>This technique is based on existing information</a:t>
            </a:r>
          </a:p>
          <a:p>
            <a:pPr>
              <a:lnSpc>
                <a:spcPct val="80000"/>
              </a:lnSpc>
            </a:pPr>
            <a:r>
              <a:rPr lang="en-GB" altLang="en-US" sz="2800" dirty="0" smtClean="0"/>
              <a:t>The noun technique identifies a </a:t>
            </a:r>
            <a:r>
              <a:rPr lang="en-GB" altLang="en-US" sz="2800" b="1" dirty="0" smtClean="0"/>
              <a:t>list </a:t>
            </a:r>
            <a:r>
              <a:rPr lang="en-GB" altLang="en-US" sz="2800" b="1" dirty="0"/>
              <a:t>of nouns</a:t>
            </a:r>
            <a:r>
              <a:rPr lang="en-GB" altLang="en-US" sz="2800" dirty="0"/>
              <a:t> that come up </a:t>
            </a:r>
            <a:r>
              <a:rPr lang="en-GB" altLang="en-US" sz="2800" dirty="0" smtClean="0"/>
              <a:t>in </a:t>
            </a:r>
            <a:r>
              <a:rPr lang="en-GB" altLang="en-US" sz="2800" dirty="0"/>
              <a:t>discussions or </a:t>
            </a:r>
            <a:r>
              <a:rPr lang="en-GB" altLang="en-US" sz="2800" dirty="0" smtClean="0"/>
              <a:t>documents</a:t>
            </a:r>
            <a:endParaRPr lang="en-GB" altLang="en-US" sz="2800" dirty="0"/>
          </a:p>
          <a:p>
            <a:pPr>
              <a:lnSpc>
                <a:spcPct val="80000"/>
              </a:lnSpc>
            </a:pPr>
            <a:r>
              <a:rPr lang="en-GB" altLang="en-US" sz="2800" dirty="0" smtClean="0"/>
              <a:t>This technique is useful when </a:t>
            </a:r>
            <a:r>
              <a:rPr lang="en-GB" altLang="en-US" sz="2800" dirty="0"/>
              <a:t>there are no </a:t>
            </a:r>
            <a:r>
              <a:rPr lang="en-GB" altLang="en-US" sz="2800" dirty="0" smtClean="0"/>
              <a:t>end users </a:t>
            </a:r>
            <a:r>
              <a:rPr lang="en-GB" altLang="en-US" sz="2800" dirty="0"/>
              <a:t>available </a:t>
            </a:r>
            <a:r>
              <a:rPr lang="en-GB" altLang="en-US" sz="2800" dirty="0" smtClean="0"/>
              <a:t>to brainstorm with</a:t>
            </a:r>
            <a:endParaRPr lang="en-GB" altLang="en-US" dirty="0"/>
          </a:p>
          <a:p>
            <a:pPr>
              <a:lnSpc>
                <a:spcPct val="80000"/>
              </a:lnSpc>
            </a:pPr>
            <a:r>
              <a:rPr lang="en-GB" altLang="en-US" sz="2800" dirty="0" smtClean="0"/>
              <a:t>This technique can result in </a:t>
            </a:r>
            <a:r>
              <a:rPr lang="en-GB" altLang="en-US" sz="2800" b="1" dirty="0" smtClean="0"/>
              <a:t>long </a:t>
            </a:r>
            <a:r>
              <a:rPr lang="en-GB" altLang="en-US" sz="2800" b="1" dirty="0"/>
              <a:t>lists </a:t>
            </a:r>
            <a:r>
              <a:rPr lang="en-GB" altLang="en-US" sz="2800" dirty="0"/>
              <a:t>and many </a:t>
            </a:r>
            <a:r>
              <a:rPr lang="en-GB" altLang="en-US" sz="2800" dirty="0" smtClean="0"/>
              <a:t>things that do not needed </a:t>
            </a:r>
            <a:r>
              <a:rPr lang="en-GB" altLang="en-US" sz="2800" dirty="0"/>
              <a:t>to be stored by the system</a:t>
            </a:r>
          </a:p>
          <a:p>
            <a:pPr>
              <a:lnSpc>
                <a:spcPct val="80000"/>
              </a:lnSpc>
            </a:pPr>
            <a:r>
              <a:rPr lang="en-GB" altLang="en-US" sz="2800" dirty="0"/>
              <a:t>Difficulty identifying synonyms and things that are really </a:t>
            </a:r>
            <a:r>
              <a:rPr lang="en-GB" altLang="en-US" sz="2800" b="1" dirty="0"/>
              <a:t>attributes</a:t>
            </a:r>
            <a:r>
              <a:rPr lang="en-GB" altLang="en-US" sz="28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>
                <a:solidFill>
                  <a:srgbClr val="0099CC"/>
                </a:solidFill>
              </a:rPr>
              <a:t>Customer Name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>
                <a:solidFill>
                  <a:srgbClr val="0099CC"/>
                </a:solidFill>
              </a:rPr>
              <a:t>Customer ID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>
                <a:solidFill>
                  <a:srgbClr val="0099CC"/>
                </a:solidFill>
              </a:rPr>
              <a:t>Customer Address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11EBFC-96F1-4FC4-AABE-E83124B3CF25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2" name="Right Brace 1"/>
          <p:cNvSpPr/>
          <p:nvPr/>
        </p:nvSpPr>
        <p:spPr>
          <a:xfrm>
            <a:off x="3886200" y="4605578"/>
            <a:ext cx="228600" cy="1015294"/>
          </a:xfrm>
          <a:prstGeom prst="rightBrac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1000" y="4928559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All these nouns describe a Customer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40120"/>
      </p:ext>
    </p:extLst>
  </p:cSld>
  <p:clrMapOvr>
    <a:masterClrMapping/>
  </p:clrMapOvr>
  <p:transition advTm="1013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/>
              <a:t>The Noun </a:t>
            </a:r>
            <a:r>
              <a:rPr lang="en-US" altLang="en-US" sz="3600" dirty="0" smtClean="0"/>
              <a:t>Technique – Step 1</a:t>
            </a:r>
            <a:endParaRPr lang="en-US" altLang="en-US" sz="2800" dirty="0"/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12875"/>
            <a:ext cx="8382000" cy="3077766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dirty="0" smtClean="0"/>
              <a:t>Identify all nouns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/>
              <a:t>In the use case models and use case descriptions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/>
              <a:t>Mentioned by actors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/>
              <a:t>Any other </a:t>
            </a:r>
            <a:r>
              <a:rPr lang="en-US" altLang="en-US" dirty="0"/>
              <a:t>information </a:t>
            </a:r>
            <a:r>
              <a:rPr lang="en-US" altLang="en-US" dirty="0" smtClean="0"/>
              <a:t>you have found about </a:t>
            </a:r>
            <a:r>
              <a:rPr lang="en-US" altLang="en-US" dirty="0"/>
              <a:t>the </a:t>
            </a:r>
            <a:r>
              <a:rPr lang="en-US" altLang="en-US" dirty="0" smtClean="0"/>
              <a:t>system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/>
              <a:t>For </a:t>
            </a:r>
            <a:r>
              <a:rPr lang="en-US" altLang="en-US" sz="2000" dirty="0"/>
              <a:t>the RMO CSMS, the nouns </a:t>
            </a:r>
            <a:r>
              <a:rPr lang="en-US" altLang="en-US" sz="2000" dirty="0" smtClean="0"/>
              <a:t>include </a:t>
            </a:r>
            <a:r>
              <a:rPr lang="en-US" altLang="en-US" sz="2000" dirty="0"/>
              <a:t>customer, product item, sale, confirmation, transaction, shipping, </a:t>
            </a:r>
            <a:r>
              <a:rPr lang="en-US" altLang="en-US" sz="2000" dirty="0" smtClean="0"/>
              <a:t>change </a:t>
            </a:r>
            <a:r>
              <a:rPr lang="en-US" altLang="en-US" sz="2000" dirty="0"/>
              <a:t>request, summary report, management, transaction report, accounting, back order, back order notification, return, return confirmation</a:t>
            </a:r>
            <a:r>
              <a:rPr lang="en-US" altLang="en-US" sz="2000" dirty="0" smtClean="0"/>
              <a:t>… </a:t>
            </a:r>
            <a:endParaRPr lang="en-GB" altLang="en-US" sz="2000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316201-6F41-43E2-8384-38F079D16F9F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95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/>
              <a:t>The Noun </a:t>
            </a:r>
            <a:r>
              <a:rPr lang="en-US" altLang="en-US" sz="3600" dirty="0" smtClean="0"/>
              <a:t>Technique – Step 2</a:t>
            </a:r>
            <a:endParaRPr lang="en-US" altLang="en-US" sz="2800" dirty="0"/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14401"/>
            <a:ext cx="8637609" cy="1938992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Font typeface="+mj-lt"/>
              <a:buAutoNum type="arabicPeriod" startAt="2"/>
            </a:pPr>
            <a:r>
              <a:rPr lang="en-US" altLang="en-US" sz="2400" dirty="0" smtClean="0"/>
              <a:t>Use information </a:t>
            </a:r>
            <a:r>
              <a:rPr lang="en-US" altLang="en-US" sz="2400" dirty="0"/>
              <a:t>from existing systems, </a:t>
            </a:r>
            <a:r>
              <a:rPr lang="en-US" altLang="en-US" sz="2400" dirty="0">
                <a:solidFill>
                  <a:srgbClr val="0070C0"/>
                </a:solidFill>
              </a:rPr>
              <a:t>current procedures</a:t>
            </a:r>
            <a:r>
              <a:rPr lang="en-US" altLang="en-US" sz="2400" dirty="0"/>
              <a:t>, and current reports or </a:t>
            </a:r>
            <a:r>
              <a:rPr lang="en-US" altLang="en-US" sz="2400" dirty="0" smtClean="0"/>
              <a:t>forms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System inputs (e.g. forms)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System outputs (e.g. </a:t>
            </a:r>
            <a:r>
              <a:rPr lang="en-US" altLang="en-US" sz="2400" dirty="0" smtClean="0"/>
              <a:t>reports)</a:t>
            </a:r>
            <a:endParaRPr lang="en-US" altLang="en-US" sz="1800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dirty="0" smtClean="0"/>
              <a:t>For </a:t>
            </a:r>
            <a:r>
              <a:rPr lang="en-US" altLang="en-US" sz="2000" dirty="0"/>
              <a:t>the RMO CSMS, these might include price, size, color, style, season, inventory quantity, payment method, and shipping </a:t>
            </a:r>
            <a:r>
              <a:rPr lang="en-US" altLang="en-US" sz="2000" dirty="0" smtClean="0"/>
              <a:t>address</a:t>
            </a:r>
            <a:endParaRPr lang="en-GB" altLang="en-US" sz="2000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316201-6F41-43E2-8384-38F079D16F9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27" y="2869342"/>
            <a:ext cx="6858000" cy="3697723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 bwMode="auto">
          <a:xfrm>
            <a:off x="7295236" y="4317058"/>
            <a:ext cx="1723373" cy="1459453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NZ" sz="1400" dirty="0" smtClean="0">
                <a:solidFill>
                  <a:schemeClr val="tx1"/>
                </a:solidFill>
                <a:latin typeface="Segoe" pitchFamily="34" charset="0"/>
              </a:rPr>
              <a:t>Do not think too much. Just identify nouns</a:t>
            </a:r>
          </a:p>
        </p:txBody>
      </p:sp>
      <p:sp>
        <p:nvSpPr>
          <p:cNvPr id="3" name="Lightning Bolt 2"/>
          <p:cNvSpPr/>
          <p:nvPr/>
        </p:nvSpPr>
        <p:spPr bwMode="auto">
          <a:xfrm>
            <a:off x="7254927" y="3638123"/>
            <a:ext cx="914400" cy="636579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55982"/>
      </p:ext>
    </p:extLst>
  </p:cSld>
  <p:clrMapOvr>
    <a:masterClrMapping/>
  </p:clrMapOvr>
  <p:transition advTm="659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/>
              <a:t>The Noun </a:t>
            </a:r>
            <a:r>
              <a:rPr lang="en-US" altLang="en-US" sz="3600" dirty="0" smtClean="0"/>
              <a:t>Technique – Step 3</a:t>
            </a:r>
            <a:endParaRPr lang="en-US" altLang="en-US" sz="2400" dirty="0"/>
          </a:p>
        </p:txBody>
      </p:sp>
      <p:sp>
        <p:nvSpPr>
          <p:cNvPr id="293891" name="Rectangle 3"/>
          <p:cNvSpPr>
            <a:spLocks noGrp="1" noChangeArrowheads="1"/>
          </p:cNvSpPr>
          <p:nvPr>
            <p:ph idx="1"/>
          </p:nvPr>
        </p:nvSpPr>
        <p:spPr>
          <a:xfrm>
            <a:off x="317205" y="1035764"/>
            <a:ext cx="8382000" cy="4487382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AutoNum type="arabicPeriod" startAt="3"/>
            </a:pPr>
            <a:r>
              <a:rPr lang="en-US" altLang="en-US" sz="2400" dirty="0" smtClean="0"/>
              <a:t>Refine the list of nouns. Ask </a:t>
            </a:r>
            <a:r>
              <a:rPr lang="en-US" altLang="en-US" sz="2400" dirty="0"/>
              <a:t>these questions about each noun to 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decide </a:t>
            </a:r>
            <a:r>
              <a:rPr lang="en-US" altLang="en-US" sz="2400" dirty="0" smtClean="0"/>
              <a:t>to </a:t>
            </a:r>
            <a:r>
              <a:rPr lang="en-US" altLang="en-US" sz="2400" dirty="0" smtClean="0">
                <a:solidFill>
                  <a:srgbClr val="FF0000"/>
                </a:solidFill>
              </a:rPr>
              <a:t>include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it: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Is it a </a:t>
            </a:r>
            <a:r>
              <a:rPr lang="en-US" altLang="en-US" sz="1800" b="1" dirty="0"/>
              <a:t>unique</a:t>
            </a:r>
            <a:r>
              <a:rPr lang="en-US" altLang="en-US" sz="1800" dirty="0"/>
              <a:t> thing the system needs to know about?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Is it inside the </a:t>
            </a:r>
            <a:r>
              <a:rPr lang="en-US" altLang="en-US" sz="1800" b="1" dirty="0"/>
              <a:t>scope</a:t>
            </a:r>
            <a:r>
              <a:rPr lang="en-US" altLang="en-US" sz="1800" dirty="0"/>
              <a:t> of the system I am working on?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Does the system need to </a:t>
            </a:r>
            <a:r>
              <a:rPr lang="en-US" altLang="en-US" sz="1800" b="1" dirty="0"/>
              <a:t>remember</a:t>
            </a:r>
            <a:r>
              <a:rPr lang="en-US" altLang="en-US" sz="1800" dirty="0"/>
              <a:t> </a:t>
            </a:r>
            <a:r>
              <a:rPr lang="en-US" altLang="en-US" sz="1800" b="1" dirty="0"/>
              <a:t>more than one </a:t>
            </a:r>
            <a:r>
              <a:rPr lang="en-US" altLang="en-US" sz="1800" dirty="0"/>
              <a:t>of these items?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	</a:t>
            </a:r>
            <a:r>
              <a:rPr lang="en-US" altLang="en-US" sz="2400" dirty="0"/>
              <a:t>Ask these questions to decide to </a:t>
            </a:r>
            <a:r>
              <a:rPr lang="en-US" altLang="en-US" sz="2400" dirty="0">
                <a:solidFill>
                  <a:schemeClr val="accent3">
                    <a:lumMod val="75000"/>
                  </a:schemeClr>
                </a:solidFill>
              </a:rPr>
              <a:t>exclude </a:t>
            </a:r>
            <a:r>
              <a:rPr lang="en-US" altLang="en-US" sz="2400" dirty="0"/>
              <a:t>it: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Is it really a synonym for some other thing </a:t>
            </a:r>
            <a:r>
              <a:rPr lang="en-US" altLang="en-US" sz="1800" dirty="0" smtClean="0"/>
              <a:t>have been </a:t>
            </a:r>
            <a:r>
              <a:rPr lang="en-US" altLang="en-US" sz="1800" dirty="0"/>
              <a:t>identified</a:t>
            </a:r>
            <a:r>
              <a:rPr lang="en-US" altLang="en-US" sz="1800" dirty="0" smtClean="0"/>
              <a:t>? 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 smtClean="0">
                <a:solidFill>
                  <a:schemeClr val="accent2"/>
                </a:solidFill>
              </a:rPr>
              <a:t>Manager vs Owner; Client vs Customer</a:t>
            </a:r>
            <a:endParaRPr lang="en-US" altLang="en-US" sz="1800" dirty="0">
              <a:solidFill>
                <a:schemeClr val="accent2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Is it really just an output of the system produced from other information I have identified</a:t>
            </a:r>
            <a:r>
              <a:rPr lang="en-US" altLang="en-US" sz="1800" dirty="0" smtClean="0"/>
              <a:t>? </a:t>
            </a:r>
            <a:r>
              <a:rPr lang="en-US" altLang="en-US" sz="1800" dirty="0" smtClean="0">
                <a:solidFill>
                  <a:schemeClr val="accent2"/>
                </a:solidFill>
              </a:rPr>
              <a:t>Student Report vs Student</a:t>
            </a:r>
            <a:endParaRPr lang="en-US" altLang="en-US" sz="1800" dirty="0">
              <a:solidFill>
                <a:schemeClr val="accent2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Is it really just an input that results in recording some other information I have identified</a:t>
            </a:r>
            <a:r>
              <a:rPr lang="en-US" altLang="en-US" sz="1800" dirty="0" smtClean="0"/>
              <a:t>? </a:t>
            </a:r>
            <a:r>
              <a:rPr lang="en-US" altLang="en-US" sz="1800" dirty="0" smtClean="0">
                <a:solidFill>
                  <a:schemeClr val="accent2"/>
                </a:solidFill>
              </a:rPr>
              <a:t>Bid vs Bid History</a:t>
            </a:r>
            <a:endParaRPr lang="en-US" altLang="en-US" sz="1800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	</a:t>
            </a:r>
            <a:r>
              <a:rPr lang="en-US" altLang="en-US" sz="2400" dirty="0"/>
              <a:t>Ask these </a:t>
            </a:r>
            <a:r>
              <a:rPr lang="en-US" altLang="en-US" sz="2400" dirty="0" smtClean="0"/>
              <a:t>questions:</a:t>
            </a: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Is it likely to be a specific piece of information (attribute) about some other thing I have identified</a:t>
            </a:r>
            <a:r>
              <a:rPr lang="en-US" altLang="en-US" sz="1800" dirty="0" smtClean="0"/>
              <a:t>? </a:t>
            </a:r>
            <a:r>
              <a:rPr lang="en-US" altLang="en-US" sz="1800" dirty="0" smtClean="0">
                <a:solidFill>
                  <a:schemeClr val="accent2"/>
                </a:solidFill>
              </a:rPr>
              <a:t>Customer vs Credit card information</a:t>
            </a:r>
            <a:endParaRPr lang="en-US" altLang="en-US" sz="1800" dirty="0">
              <a:solidFill>
                <a:schemeClr val="accent2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Is it something I might need if assumptions change</a:t>
            </a:r>
            <a:r>
              <a:rPr lang="en-US" altLang="en-US" sz="1800" dirty="0" smtClean="0"/>
              <a:t>? </a:t>
            </a:r>
            <a:r>
              <a:rPr lang="en-US" altLang="en-US" sz="1800" dirty="0" smtClean="0">
                <a:solidFill>
                  <a:schemeClr val="accent2"/>
                </a:solidFill>
              </a:rPr>
              <a:t>Order vs Back Order</a:t>
            </a:r>
            <a:endParaRPr lang="en-GB" altLang="en-US" sz="1800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2BD3E-A770-41D4-9C38-16C2B9581FD0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3" name="Left Brace 2"/>
          <p:cNvSpPr/>
          <p:nvPr/>
        </p:nvSpPr>
        <p:spPr>
          <a:xfrm>
            <a:off x="481390" y="1653154"/>
            <a:ext cx="228600" cy="7620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/>
          <p:cNvSpPr txBox="1"/>
          <p:nvPr/>
        </p:nvSpPr>
        <p:spPr>
          <a:xfrm>
            <a:off x="0" y="1732346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b="1" dirty="0" smtClean="0">
                <a:solidFill>
                  <a:srgbClr val="FF0000"/>
                </a:solidFill>
              </a:rPr>
              <a:t>All </a:t>
            </a:r>
          </a:p>
          <a:p>
            <a:pPr algn="ctr"/>
            <a:r>
              <a:rPr lang="en-NZ" b="1" dirty="0" smtClean="0">
                <a:solidFill>
                  <a:srgbClr val="FF0000"/>
                </a:solidFill>
              </a:rPr>
              <a:t>true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20683" y="2919605"/>
            <a:ext cx="257802" cy="1292544"/>
          </a:xfrm>
          <a:prstGeom prst="leftBrac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/>
          <p:cNvSpPr txBox="1"/>
          <p:nvPr/>
        </p:nvSpPr>
        <p:spPr>
          <a:xfrm>
            <a:off x="4898" y="3197746"/>
            <a:ext cx="6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solidFill>
                  <a:schemeClr val="accent3">
                    <a:lumMod val="75000"/>
                  </a:schemeClr>
                </a:solidFill>
              </a:rPr>
              <a:t>Any</a:t>
            </a:r>
          </a:p>
          <a:p>
            <a:pPr algn="ctr"/>
            <a:r>
              <a:rPr lang="en-NZ" b="1" dirty="0" smtClean="0">
                <a:solidFill>
                  <a:schemeClr val="accent3">
                    <a:lumMod val="75000"/>
                  </a:schemeClr>
                </a:solidFill>
              </a:rPr>
              <a:t>true</a:t>
            </a:r>
            <a:endParaRPr lang="en-NZ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15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/>
              <a:t>The Noun </a:t>
            </a:r>
            <a:r>
              <a:rPr lang="en-US" altLang="en-US" sz="3600" dirty="0" smtClean="0"/>
              <a:t>Technique – Step 4 and 5</a:t>
            </a:r>
            <a:endParaRPr lang="en-US" altLang="en-US" sz="2400" dirty="0"/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12875"/>
            <a:ext cx="8382000" cy="1927900"/>
          </a:xfrm>
        </p:spPr>
        <p:txBody>
          <a:bodyPr/>
          <a:lstStyle/>
          <a:p>
            <a:pPr marL="495300" indent="-495300">
              <a:lnSpc>
                <a:spcPct val="80000"/>
              </a:lnSpc>
              <a:buFont typeface="Wingdings" panose="05000000000000000000" pitchFamily="2" charset="2"/>
              <a:buAutoNum type="arabicPeriod" startAt="4"/>
            </a:pPr>
            <a:r>
              <a:rPr lang="en-US" altLang="en-US" sz="2400" dirty="0"/>
              <a:t>Create a master list of all nouns identified and then note whether each one should be included, excluded, or researched </a:t>
            </a:r>
            <a:r>
              <a:rPr lang="en-US" altLang="en-US" sz="2400" dirty="0" smtClean="0"/>
              <a:t>further</a:t>
            </a:r>
            <a:endParaRPr lang="en-US" altLang="en-US" sz="2400" dirty="0"/>
          </a:p>
          <a:p>
            <a:pPr marL="495300" indent="-495300">
              <a:lnSpc>
                <a:spcPct val="80000"/>
              </a:lnSpc>
              <a:buFont typeface="Wingdings" panose="05000000000000000000" pitchFamily="2" charset="2"/>
              <a:buAutoNum type="arabicPeriod" startAt="5"/>
            </a:pPr>
            <a:r>
              <a:rPr lang="en-US" altLang="en-US" sz="2400" dirty="0"/>
              <a:t>Review the </a:t>
            </a:r>
            <a:r>
              <a:rPr lang="en-US" altLang="en-US" sz="2400" dirty="0" smtClean="0"/>
              <a:t>master list </a:t>
            </a:r>
            <a:r>
              <a:rPr lang="en-US" altLang="en-US" sz="2400" dirty="0"/>
              <a:t>with users, stakeholders, and team </a:t>
            </a:r>
            <a:r>
              <a:rPr lang="en-US" altLang="en-US" sz="2400" dirty="0" smtClean="0"/>
              <a:t>members</a:t>
            </a:r>
          </a:p>
          <a:p>
            <a:pPr marL="495300" indent="-495300">
              <a:lnSpc>
                <a:spcPct val="80000"/>
              </a:lnSpc>
              <a:buFont typeface="Wingdings" panose="05000000000000000000" pitchFamily="2" charset="2"/>
              <a:buAutoNum type="arabicPeriod" startAt="5"/>
            </a:pPr>
            <a:r>
              <a:rPr lang="en-US" altLang="en-US" sz="2400" dirty="0" smtClean="0"/>
              <a:t>Refine the list based on that feedback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A5E9DD-161A-4ABF-B968-8783CDF0D94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71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9A3541-B7EF-4A1D-9612-A6ED665B4012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43200" y="3733800"/>
            <a:ext cx="4267200" cy="1522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Systems Analysis and Design in a Changing World 7</a:t>
            </a:r>
            <a:r>
              <a:rPr lang="en-US" altLang="en-US" sz="2400" baseline="30000" dirty="0" smtClean="0"/>
              <a:t>th</a:t>
            </a:r>
            <a:r>
              <a:rPr lang="en-US" altLang="en-US" sz="2400" dirty="0" smtClean="0"/>
              <a:t> Ed</a:t>
            </a:r>
          </a:p>
          <a:p>
            <a:pPr>
              <a:lnSpc>
                <a:spcPct val="80000"/>
              </a:lnSpc>
            </a:pPr>
            <a:endParaRPr lang="en-US" altLang="en-US" sz="2400" dirty="0" smtClean="0"/>
          </a:p>
          <a:p>
            <a:pPr>
              <a:lnSpc>
                <a:spcPct val="80000"/>
              </a:lnSpc>
            </a:pPr>
            <a:r>
              <a:rPr lang="en-US" altLang="en-US" sz="2400" dirty="0" err="1" smtClean="0"/>
              <a:t>Satzinger</a:t>
            </a:r>
            <a:r>
              <a:rPr lang="en-US" altLang="en-US" sz="2400" dirty="0" smtClean="0"/>
              <a:t>, Jackson &amp; </a:t>
            </a:r>
            <a:r>
              <a:rPr lang="en-US" altLang="en-US" sz="2400" dirty="0" err="1" smtClean="0"/>
              <a:t>Burd</a:t>
            </a:r>
            <a:endParaRPr lang="en-US" altLang="en-US" sz="2400" dirty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070344" y="990600"/>
            <a:ext cx="6781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4000" dirty="0" smtClean="0"/>
          </a:p>
          <a:p>
            <a:pPr algn="ctr"/>
            <a:endParaRPr lang="en-US" altLang="en-US" sz="4000" dirty="0" smtClean="0"/>
          </a:p>
          <a:p>
            <a:pPr algn="ctr"/>
            <a:endParaRPr lang="en-US" altLang="en-US" sz="4000" dirty="0"/>
          </a:p>
          <a:p>
            <a:pPr algn="ctr"/>
            <a:endParaRPr lang="en-US" altLang="en-US" sz="4000" dirty="0" smtClean="0"/>
          </a:p>
          <a:p>
            <a:pPr algn="ctr"/>
            <a:endParaRPr lang="en-US" altLang="en-US" sz="4000" dirty="0"/>
          </a:p>
          <a:p>
            <a:pPr algn="ctr"/>
            <a:r>
              <a:rPr lang="en-US" altLang="en-US" sz="4000" dirty="0" smtClean="0"/>
              <a:t>Chapter 4 </a:t>
            </a:r>
          </a:p>
          <a:p>
            <a:pPr algn="ctr"/>
            <a:r>
              <a:rPr lang="en-US" altLang="en-US" sz="4000" dirty="0" smtClean="0"/>
              <a:t>Introduction to domain models </a:t>
            </a:r>
          </a:p>
          <a:p>
            <a:pPr algn="ctr"/>
            <a:r>
              <a:rPr lang="en-US" altLang="en-US" sz="4000" dirty="0" smtClean="0"/>
              <a:t>Part 1</a:t>
            </a:r>
            <a:endParaRPr lang="en-US" altLang="en-US" sz="4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93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18795"/>
          </a:xfrm>
        </p:spPr>
        <p:txBody>
          <a:bodyPr/>
          <a:lstStyle/>
          <a:p>
            <a:r>
              <a:rPr lang="en-US" altLang="en-US" sz="3200" dirty="0"/>
              <a:t>Partial List of Nouns for RMO</a:t>
            </a:r>
            <a:br>
              <a:rPr lang="en-US" altLang="en-US" sz="3200" dirty="0"/>
            </a:br>
            <a:r>
              <a:rPr lang="en-US" altLang="en-US" sz="3600" dirty="0"/>
              <a:t/>
            </a:r>
            <a:br>
              <a:rPr lang="en-US" altLang="en-US" sz="3600" dirty="0"/>
            </a:br>
            <a:endParaRPr lang="en-US" altLang="en-US" sz="2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04800" y="2667000"/>
            <a:ext cx="2514600" cy="55399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/>
              <a:t>With notes on whether to include as </a:t>
            </a:r>
            <a:r>
              <a:rPr lang="en-US" altLang="en-US" sz="2000" dirty="0" smtClean="0"/>
              <a:t>classes</a:t>
            </a:r>
            <a:endParaRPr lang="en-US" sz="24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29E1C634-B3F3-4A4F-9C9C-F6ED8E5BAB3D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897" y="609600"/>
            <a:ext cx="5866935" cy="5257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86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02003"/>
            <a:ext cx="8382000" cy="498598"/>
          </a:xfrm>
        </p:spPr>
        <p:txBody>
          <a:bodyPr/>
          <a:lstStyle/>
          <a:p>
            <a:r>
              <a:rPr lang="en-US" altLang="en-US" sz="3600" dirty="0" smtClean="0"/>
              <a:t>Attributes</a:t>
            </a:r>
            <a:endParaRPr lang="en-US" altLang="en-US" sz="3200" dirty="0"/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>
          <a:xfrm>
            <a:off x="340242" y="990600"/>
            <a:ext cx="8382000" cy="510909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 smtClean="0"/>
              <a:t>Classes have attributes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/>
              <a:t>Attribute</a:t>
            </a:r>
            <a:r>
              <a:rPr lang="en-US" altLang="en-US" sz="2800" dirty="0"/>
              <a:t>— </a:t>
            </a:r>
            <a:r>
              <a:rPr lang="en-US" altLang="en-US" sz="2800" dirty="0" smtClean="0"/>
              <a:t>is </a:t>
            </a:r>
            <a:r>
              <a:rPr lang="en-US" altLang="en-US" sz="2800" dirty="0"/>
              <a:t>one piece of information about </a:t>
            </a:r>
            <a:r>
              <a:rPr lang="en-US" altLang="en-US" sz="2800" dirty="0" smtClean="0"/>
              <a:t>a class</a:t>
            </a:r>
            <a:endParaRPr lang="en-US" altLang="en-US" sz="2800" dirty="0"/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Customer has first name, last name, phone number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Identifier or key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For database models (ERD) and for UML class diagrams, one </a:t>
            </a:r>
            <a:r>
              <a:rPr lang="en-US" altLang="en-US" sz="2400" dirty="0"/>
              <a:t>attribute uniquely identifies </a:t>
            </a:r>
            <a:r>
              <a:rPr lang="en-US" altLang="en-US" sz="2400" dirty="0" smtClean="0"/>
              <a:t>the entity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/>
              <a:t>E.g. The attribute </a:t>
            </a:r>
            <a:r>
              <a:rPr lang="en-US" altLang="en-US" sz="2000" dirty="0" err="1"/>
              <a:t>c</a:t>
            </a:r>
            <a:r>
              <a:rPr lang="en-US" altLang="en-US" sz="2000" dirty="0" err="1" smtClean="0"/>
              <a:t>ustomerID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identifies a </a:t>
            </a:r>
            <a:r>
              <a:rPr lang="en-US" altLang="en-US" sz="2000" dirty="0" smtClean="0"/>
              <a:t>particular customer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/>
              <a:t>E.g. The attribute </a:t>
            </a:r>
            <a:r>
              <a:rPr lang="en-US" altLang="en-US" sz="2000" dirty="0" err="1"/>
              <a:t>i</a:t>
            </a:r>
            <a:r>
              <a:rPr lang="en-US" altLang="en-US" sz="2000" dirty="0" err="1" smtClean="0"/>
              <a:t>temID</a:t>
            </a:r>
            <a:r>
              <a:rPr lang="en-US" altLang="en-US" sz="2000" dirty="0" smtClean="0"/>
              <a:t> identifies a particular product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/>
              <a:t>E.g. The attribute </a:t>
            </a:r>
            <a:r>
              <a:rPr lang="en-US" altLang="en-US" sz="2000" dirty="0" err="1"/>
              <a:t>s</a:t>
            </a:r>
            <a:r>
              <a:rPr lang="en-US" altLang="en-US" sz="2000" dirty="0" err="1" smtClean="0"/>
              <a:t>tudentID</a:t>
            </a:r>
            <a:r>
              <a:rPr lang="en-US" altLang="en-US" sz="2000" dirty="0" smtClean="0"/>
              <a:t> identifies a particular student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800" dirty="0"/>
              <a:t>Compound attribute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Two or more attributes combined into one structure to simplify the </a:t>
            </a:r>
            <a:r>
              <a:rPr lang="en-US" altLang="en-US" sz="2400" dirty="0" smtClean="0"/>
              <a:t>model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/>
              <a:t>E.g. “Address” rather than including number, street, city, state, postcode separately. Sometimes an identifier or key is a compound attribute</a:t>
            </a:r>
            <a:r>
              <a:rPr lang="en-US" altLang="en-US" dirty="0" smtClean="0"/>
              <a:t>.</a:t>
            </a:r>
            <a:endParaRPr lang="en-GB" altLang="en-US" sz="2000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1A7825-762B-4ED5-AAF8-110FA503BC7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2" name="5-Point Star 1"/>
          <p:cNvSpPr/>
          <p:nvPr/>
        </p:nvSpPr>
        <p:spPr bwMode="auto">
          <a:xfrm>
            <a:off x="2590800" y="170331"/>
            <a:ext cx="685800" cy="609600"/>
          </a:xfrm>
          <a:prstGeom prst="star5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77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 smtClean="0"/>
              <a:t>Attributes and Values</a:t>
            </a:r>
            <a:endParaRPr lang="en-US" alt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1000" y="1010163"/>
            <a:ext cx="8382000" cy="332399"/>
          </a:xfrm>
        </p:spPr>
        <p:txBody>
          <a:bodyPr/>
          <a:lstStyle/>
          <a:p>
            <a:r>
              <a:rPr lang="en-US" altLang="en-US" sz="2400" dirty="0" smtClean="0"/>
              <a:t>Attributes have actual values in the real world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51D93E-CB12-429C-B6B4-5C24B6B0FEF7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295945" name="Picture 9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0"/>
            <a:ext cx="7545387" cy="2211388"/>
          </a:xfrm>
        </p:spPr>
      </p:pic>
      <p:sp>
        <p:nvSpPr>
          <p:cNvPr id="2" name="TextBox 1"/>
          <p:cNvSpPr txBox="1"/>
          <p:nvPr/>
        </p:nvSpPr>
        <p:spPr>
          <a:xfrm>
            <a:off x="990600" y="1939881"/>
            <a:ext cx="6378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Customer class attributes and Customer class values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(each column is a unique object in an object-oriented system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41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 smtClean="0"/>
              <a:t>Relationships (associations) between </a:t>
            </a:r>
            <a:r>
              <a:rPr lang="en-US" altLang="en-US" sz="3600" dirty="0"/>
              <a:t>Things</a:t>
            </a:r>
          </a:p>
        </p:txBody>
      </p:sp>
      <p:pic>
        <p:nvPicPr>
          <p:cNvPr id="29901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7811458" cy="4152560"/>
          </a:xfrm>
          <a:noFill/>
          <a:ln/>
        </p:spPr>
      </p:pic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4123EF-11A1-4BB7-B1B5-29A0450DF5B0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45756"/>
      </p:ext>
    </p:extLst>
  </p:cSld>
  <p:clrMapOvr>
    <a:masterClrMapping/>
  </p:clrMapOvr>
  <p:transition advTm="68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r>
              <a:rPr lang="en-US" altLang="en-US" sz="3600" dirty="0" smtClean="0"/>
              <a:t>Relationships (associations) between Things</a:t>
            </a:r>
            <a:endParaRPr lang="en-US" altLang="en-US" sz="3600" dirty="0"/>
          </a:p>
        </p:txBody>
      </p:sp>
      <p:pic>
        <p:nvPicPr>
          <p:cNvPr id="29901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1" y="1047920"/>
            <a:ext cx="7811458" cy="4152560"/>
          </a:xfrm>
          <a:noFill/>
          <a:ln/>
        </p:spPr>
      </p:pic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4123EF-11A1-4BB7-B1B5-29A0450DF5B0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781300" y="1590760"/>
            <a:ext cx="1524000" cy="228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3000" y="1600200"/>
            <a:ext cx="1447800" cy="3383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05000" y="2590800"/>
            <a:ext cx="0" cy="12716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2590800"/>
            <a:ext cx="22098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27880"/>
      </p:ext>
    </p:extLst>
  </p:cSld>
  <p:clrMapOvr>
    <a:masterClrMapping/>
  </p:clrMapOvr>
  <p:transition advTm="340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Chapter 4 Outline</a:t>
            </a:r>
            <a:endParaRPr lang="en-US" altLang="en-US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411552"/>
            <a:ext cx="8382000" cy="984885"/>
          </a:xfrm>
        </p:spPr>
        <p:txBody>
          <a:bodyPr/>
          <a:lstStyle/>
          <a:p>
            <a:r>
              <a:rPr lang="en-US" altLang="en-US" dirty="0" smtClean="0"/>
              <a:t>Part 1 Things in the Problem Domain</a:t>
            </a:r>
          </a:p>
          <a:p>
            <a:r>
              <a:rPr lang="en-US" altLang="en-US" dirty="0" smtClean="0"/>
              <a:t>Part 2 The Domain Class Diagram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7B9071-409B-483F-A93C-5B28EBAF1D42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87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2111347"/>
          </a:xfrm>
        </p:spPr>
        <p:txBody>
          <a:bodyPr/>
          <a:lstStyle/>
          <a:p>
            <a:r>
              <a:rPr lang="en-US" altLang="zh-CN" sz="2800" dirty="0">
                <a:ea typeface="宋体" panose="02010600030101010101" pitchFamily="2" charset="-122"/>
              </a:rPr>
              <a:t>Explain how </a:t>
            </a:r>
            <a:r>
              <a:rPr lang="en-US" altLang="zh-CN" sz="2800" dirty="0" smtClean="0">
                <a:ea typeface="宋体" panose="02010600030101010101" pitchFamily="2" charset="-122"/>
              </a:rPr>
              <a:t>the </a:t>
            </a:r>
            <a:r>
              <a:rPr lang="en-US" altLang="en-US" sz="2800" dirty="0" smtClean="0"/>
              <a:t>"</a:t>
            </a:r>
            <a:r>
              <a:rPr lang="en-US" altLang="zh-CN" sz="2800" dirty="0" smtClean="0">
                <a:ea typeface="宋体" panose="02010600030101010101" pitchFamily="2" charset="-122"/>
              </a:rPr>
              <a:t>things</a:t>
            </a:r>
            <a:r>
              <a:rPr lang="en-US" altLang="en-US" sz="2800" dirty="0" smtClean="0"/>
              <a:t>"</a:t>
            </a:r>
            <a:r>
              <a:rPr lang="en-US" altLang="zh-CN" sz="2800" dirty="0" smtClean="0"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ea typeface="宋体" panose="02010600030101010101" pitchFamily="2" charset="-122"/>
              </a:rPr>
              <a:t>in the problem domain also </a:t>
            </a:r>
            <a:r>
              <a:rPr lang="en-US" altLang="zh-CN" sz="2800" dirty="0" smtClean="0">
                <a:ea typeface="宋体" panose="02010600030101010101" pitchFamily="2" charset="-122"/>
              </a:rPr>
              <a:t>help define </a:t>
            </a:r>
            <a:r>
              <a:rPr lang="en-US" altLang="zh-CN" sz="2800" dirty="0">
                <a:ea typeface="宋体" panose="02010600030101010101" pitchFamily="2" charset="-122"/>
              </a:rPr>
              <a:t>requirements</a:t>
            </a:r>
          </a:p>
          <a:p>
            <a:r>
              <a:rPr lang="en-US" altLang="zh-CN" sz="2800" dirty="0">
                <a:ea typeface="宋体" panose="02010600030101010101" pitchFamily="2" charset="-122"/>
              </a:rPr>
              <a:t>Identify and analyze </a:t>
            </a:r>
            <a:r>
              <a:rPr lang="en-US" altLang="zh-CN" sz="2800" dirty="0" smtClean="0">
                <a:ea typeface="宋体" panose="02010600030101010101" pitchFamily="2" charset="-122"/>
              </a:rPr>
              <a:t>the </a:t>
            </a:r>
            <a:r>
              <a:rPr lang="en-US" altLang="zh-CN" sz="2800" b="1" dirty="0" smtClean="0">
                <a:ea typeface="宋体" panose="02010600030101010101" pitchFamily="2" charset="-122"/>
              </a:rPr>
              <a:t>domain </a:t>
            </a:r>
            <a:r>
              <a:rPr lang="en-US" altLang="zh-CN" sz="2800" b="1" dirty="0">
                <a:ea typeface="宋体" panose="02010600030101010101" pitchFamily="2" charset="-122"/>
              </a:rPr>
              <a:t>classes </a:t>
            </a:r>
            <a:r>
              <a:rPr lang="en-US" altLang="zh-CN" sz="2800" dirty="0">
                <a:ea typeface="宋体" panose="02010600030101010101" pitchFamily="2" charset="-122"/>
              </a:rPr>
              <a:t>needed in the system</a:t>
            </a:r>
          </a:p>
          <a:p>
            <a:r>
              <a:rPr lang="en-US" altLang="zh-CN" sz="2800" dirty="0" smtClean="0">
                <a:ea typeface="宋体" panose="02010600030101010101" pitchFamily="2" charset="-122"/>
              </a:rPr>
              <a:t>Read and interpret a </a:t>
            </a:r>
            <a:r>
              <a:rPr lang="en-US" altLang="zh-CN" sz="2800" b="1" dirty="0" smtClean="0">
                <a:ea typeface="宋体" panose="02010600030101010101" pitchFamily="2" charset="-122"/>
              </a:rPr>
              <a:t>domain class diagram</a:t>
            </a:r>
            <a:endParaRPr lang="en-US" altLang="zh-CN" sz="2800" b="1" dirty="0">
              <a:ea typeface="宋体" panose="02010600030101010101" pitchFamily="2" charset="-122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248400"/>
            <a:ext cx="1143000" cy="457200"/>
          </a:xfrm>
          <a:prstGeom prst="rect">
            <a:avLst/>
          </a:prstGeom>
        </p:spPr>
        <p:txBody>
          <a:bodyPr/>
          <a:lstStyle/>
          <a:p>
            <a:fld id="{2CD806F4-244E-4B12-A41A-28229064DAB0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3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en-US" dirty="0" smtClean="0"/>
              <a:t>Up to now the analyst has 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038029"/>
          </a:xfrm>
        </p:spPr>
        <p:txBody>
          <a:bodyPr/>
          <a:lstStyle/>
          <a:p>
            <a:r>
              <a:rPr lang="en-US" dirty="0" smtClean="0"/>
              <a:t>Gained an understanding of who wants the system and its main purpose</a:t>
            </a:r>
          </a:p>
          <a:p>
            <a:r>
              <a:rPr lang="en-US" dirty="0" smtClean="0"/>
              <a:t>Recorded a narrative or interview notes</a:t>
            </a:r>
          </a:p>
          <a:p>
            <a:r>
              <a:rPr lang="en-US" dirty="0" smtClean="0"/>
              <a:t>Identified existing system documents</a:t>
            </a:r>
          </a:p>
          <a:p>
            <a:r>
              <a:rPr lang="en-US" dirty="0" smtClean="0"/>
              <a:t>Drawn a use case model </a:t>
            </a:r>
          </a:p>
          <a:p>
            <a:r>
              <a:rPr lang="en-US" dirty="0" smtClean="0"/>
              <a:t>My have developed use case descriptions – covered in the lecture next week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9A3541-B7EF-4A1D-9612-A6ED665B401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41728"/>
      </p:ext>
    </p:extLst>
  </p:cSld>
  <p:clrMapOvr>
    <a:masterClrMapping/>
  </p:clrMapOvr>
  <p:transition advTm="428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7543800" cy="664797"/>
          </a:xfrm>
        </p:spPr>
        <p:txBody>
          <a:bodyPr/>
          <a:lstStyle/>
          <a:p>
            <a:r>
              <a:rPr lang="en-US" altLang="en-US" dirty="0" smtClean="0"/>
              <a:t>Overview 1</a:t>
            </a:r>
            <a:endParaRPr lang="en-US" altLang="en-US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534400" cy="333014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 dirty="0" smtClean="0"/>
              <a:t>To define requirements the analyst needs to understand the things in a system and how they interact with each other</a:t>
            </a:r>
          </a:p>
          <a:p>
            <a:pPr>
              <a:lnSpc>
                <a:spcPct val="90000"/>
              </a:lnSpc>
            </a:pPr>
            <a:r>
              <a:rPr lang="en-GB" altLang="en-US" sz="2800" dirty="0" smtClean="0"/>
              <a:t>Things are called – </a:t>
            </a:r>
          </a:p>
          <a:p>
            <a:pPr lvl="1"/>
            <a:r>
              <a:rPr lang="en-GB" altLang="en-US" sz="2400" dirty="0" smtClean="0"/>
              <a:t>Entities (ERD)</a:t>
            </a:r>
          </a:p>
          <a:p>
            <a:pPr lvl="1"/>
            <a:r>
              <a:rPr lang="en-GB" altLang="en-US" sz="2400" dirty="0" smtClean="0"/>
              <a:t>Classes (class diagram)</a:t>
            </a:r>
          </a:p>
          <a:p>
            <a:pPr lvl="1"/>
            <a:r>
              <a:rPr lang="en-GB" altLang="en-US" sz="2400" dirty="0" smtClean="0"/>
              <a:t>Attributes (ERD or class diagram)</a:t>
            </a:r>
          </a:p>
          <a:p>
            <a:pPr>
              <a:lnSpc>
                <a:spcPct val="90000"/>
              </a:lnSpc>
            </a:pPr>
            <a:endParaRPr lang="en-GB" altLang="en-US" sz="2800" i="1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248400"/>
            <a:ext cx="1143000" cy="457200"/>
          </a:xfrm>
          <a:prstGeom prst="rect">
            <a:avLst/>
          </a:prstGeom>
        </p:spPr>
        <p:txBody>
          <a:bodyPr/>
          <a:lstStyle/>
          <a:p>
            <a:fld id="{E1A8AB10-79D7-4297-A5E8-58D4C0FFBD5E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03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7543800" cy="664797"/>
          </a:xfrm>
        </p:spPr>
        <p:txBody>
          <a:bodyPr/>
          <a:lstStyle/>
          <a:p>
            <a:r>
              <a:rPr lang="en-US" altLang="en-US" dirty="0" smtClean="0"/>
              <a:t>Overview </a:t>
            </a:r>
            <a:r>
              <a:rPr lang="en-US" altLang="en-US" dirty="0"/>
              <a:t>2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534400" cy="5244513"/>
          </a:xfrm>
        </p:spPr>
        <p:txBody>
          <a:bodyPr/>
          <a:lstStyle/>
          <a:p>
            <a:r>
              <a:rPr lang="en-NZ" altLang="en-US" sz="2800" u="sng" dirty="0" smtClean="0"/>
              <a:t>Entity </a:t>
            </a:r>
            <a:r>
              <a:rPr lang="en-NZ" altLang="en-US" sz="2800" u="sng" dirty="0"/>
              <a:t>Relationship diagram (ERD) </a:t>
            </a:r>
            <a:r>
              <a:rPr lang="en-NZ" altLang="en-US" sz="2800" dirty="0"/>
              <a:t>is a model </a:t>
            </a:r>
            <a:r>
              <a:rPr lang="en-NZ" altLang="en-US" sz="2800" dirty="0" smtClean="0"/>
              <a:t>of the </a:t>
            </a:r>
            <a:r>
              <a:rPr lang="en-NZ" altLang="en-US" sz="2800" dirty="0"/>
              <a:t>things in a </a:t>
            </a:r>
            <a:r>
              <a:rPr lang="en-NZ" altLang="en-US" sz="2800" dirty="0" smtClean="0"/>
              <a:t>system</a:t>
            </a:r>
            <a:r>
              <a:rPr lang="en-NZ" altLang="en-US" sz="2800" dirty="0"/>
              <a:t> </a:t>
            </a:r>
            <a:r>
              <a:rPr lang="en-NZ" altLang="en-US" sz="2800" dirty="0" smtClean="0"/>
              <a:t>(ERD is covered in depth in database courses). An ERD is a design for a relational database.</a:t>
            </a:r>
            <a:endParaRPr lang="en-GB" altLang="en-US" sz="2800" dirty="0"/>
          </a:p>
          <a:p>
            <a:r>
              <a:rPr lang="en-GB" altLang="en-US" sz="2800" u="sng" dirty="0" smtClean="0"/>
              <a:t>Domain class diagram </a:t>
            </a:r>
            <a:r>
              <a:rPr lang="en-GB" altLang="en-US" sz="2800" dirty="0" smtClean="0"/>
              <a:t>is a model of the things in a system. This is a model of the classes in an object-oriented software system.</a:t>
            </a:r>
          </a:p>
          <a:p>
            <a:r>
              <a:rPr lang="en-GB" altLang="en-US" sz="2800" dirty="0" smtClean="0"/>
              <a:t>This textbook splits the UML class diagram into:</a:t>
            </a:r>
          </a:p>
          <a:p>
            <a:pPr lvl="1"/>
            <a:r>
              <a:rPr lang="en-GB" altLang="en-US" sz="2400" dirty="0" smtClean="0"/>
              <a:t>Domain class diagram – simple initial model – lacks detail</a:t>
            </a:r>
          </a:p>
          <a:p>
            <a:pPr lvl="1"/>
            <a:r>
              <a:rPr lang="en-GB" altLang="en-US" sz="2400" dirty="0" smtClean="0"/>
              <a:t>Design class diagram – detailed model that can be converted to code</a:t>
            </a:r>
          </a:p>
          <a:p>
            <a:pPr lvl="1"/>
            <a:r>
              <a:rPr lang="en-GB" altLang="en-US" sz="2400" dirty="0" smtClean="0"/>
              <a:t>In most cases, these diagrams are just called a class diagram. There is no definite division between the two models</a:t>
            </a:r>
            <a:endParaRPr lang="en-GB" altLang="en-US" sz="3200" dirty="0" smtClean="0"/>
          </a:p>
          <a:p>
            <a:pPr>
              <a:lnSpc>
                <a:spcPct val="90000"/>
              </a:lnSpc>
            </a:pPr>
            <a:endParaRPr lang="en-GB" altLang="en-US" sz="2800" i="1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248400"/>
            <a:ext cx="1143000" cy="457200"/>
          </a:xfrm>
          <a:prstGeom prst="rect">
            <a:avLst/>
          </a:prstGeom>
        </p:spPr>
        <p:txBody>
          <a:bodyPr/>
          <a:lstStyle/>
          <a:p>
            <a:fld id="{E1A8AB10-79D7-4297-A5E8-58D4C0FFBD5E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87897"/>
      </p:ext>
    </p:extLst>
  </p:cSld>
  <p:clrMapOvr>
    <a:masterClrMapping/>
  </p:clrMapOvr>
  <p:transition advTm="803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4419" y="355540"/>
            <a:ext cx="7543800" cy="664797"/>
          </a:xfrm>
        </p:spPr>
        <p:txBody>
          <a:bodyPr/>
          <a:lstStyle/>
          <a:p>
            <a:r>
              <a:rPr lang="en-US" altLang="en-US" dirty="0" smtClean="0"/>
              <a:t>Overview 3</a:t>
            </a:r>
            <a:endParaRPr lang="en-US" altLang="en-US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229600" cy="2111347"/>
          </a:xfrm>
        </p:spPr>
        <p:txBody>
          <a:bodyPr/>
          <a:lstStyle/>
          <a:p>
            <a:r>
              <a:rPr lang="en-NZ" altLang="en-US" sz="2800" dirty="0" smtClean="0"/>
              <a:t>Things </a:t>
            </a:r>
            <a:r>
              <a:rPr lang="en-NZ" altLang="en-US" sz="2800" dirty="0"/>
              <a:t>and the relationships (or associations) between things are </a:t>
            </a:r>
            <a:r>
              <a:rPr lang="en-NZ" altLang="en-US" sz="2800" dirty="0" smtClean="0"/>
              <a:t>useful </a:t>
            </a:r>
            <a:r>
              <a:rPr lang="en-NZ" altLang="en-US" sz="2800" dirty="0"/>
              <a:t>for understanding the detail of requirements</a:t>
            </a:r>
            <a:endParaRPr lang="en-GB" altLang="en-US" sz="2800" dirty="0"/>
          </a:p>
          <a:p>
            <a:endParaRPr lang="en-GB" altLang="en-US" sz="2800" dirty="0"/>
          </a:p>
          <a:p>
            <a:pPr>
              <a:lnSpc>
                <a:spcPct val="90000"/>
              </a:lnSpc>
            </a:pPr>
            <a:endParaRPr lang="en-NZ" altLang="en-US" sz="28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248400"/>
            <a:ext cx="1143000" cy="457200"/>
          </a:xfrm>
          <a:prstGeom prst="rect">
            <a:avLst/>
          </a:prstGeom>
        </p:spPr>
        <p:txBody>
          <a:bodyPr/>
          <a:lstStyle/>
          <a:p>
            <a:fld id="{E1A8AB10-79D7-4297-A5E8-58D4C0FFBD5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" name="Action Button: Home 2">
            <a:hlinkClick r:id="" action="ppaction://hlinkshowjump?jump=lastslideviewed" highlightClick="1"/>
          </p:cNvPr>
          <p:cNvSpPr/>
          <p:nvPr/>
        </p:nvSpPr>
        <p:spPr bwMode="auto">
          <a:xfrm>
            <a:off x="8617342" y="5562600"/>
            <a:ext cx="450458" cy="410102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40631"/>
      </p:ext>
    </p:extLst>
  </p:cSld>
  <p:clrMapOvr>
    <a:masterClrMapping/>
  </p:clrMapOvr>
  <p:transition advTm="865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4419" y="355540"/>
            <a:ext cx="7543800" cy="664797"/>
          </a:xfrm>
        </p:spPr>
        <p:txBody>
          <a:bodyPr/>
          <a:lstStyle/>
          <a:p>
            <a:r>
              <a:rPr lang="en-US" altLang="en-US" dirty="0" smtClean="0"/>
              <a:t>Overview </a:t>
            </a:r>
            <a:r>
              <a:rPr lang="en-US" altLang="en-US" dirty="0"/>
              <a:t>4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229600" cy="7755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NZ" altLang="en-US" sz="2800" dirty="0" smtClean="0"/>
              <a:t>So far the analyst has asked the following questions</a:t>
            </a:r>
            <a:r>
              <a:rPr lang="en-NZ" altLang="en-US" sz="2800" dirty="0"/>
              <a:t> </a:t>
            </a:r>
            <a:r>
              <a:rPr lang="en-NZ" altLang="en-US" sz="2800" dirty="0" smtClean="0"/>
              <a:t>of the system stakeholders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248400"/>
            <a:ext cx="5486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248400"/>
            <a:ext cx="1143000" cy="457200"/>
          </a:xfrm>
          <a:prstGeom prst="rect">
            <a:avLst/>
          </a:prstGeom>
        </p:spPr>
        <p:txBody>
          <a:bodyPr/>
          <a:lstStyle/>
          <a:p>
            <a:fld id="{E1A8AB10-79D7-4297-A5E8-58D4C0FFBD5E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521" y="3655609"/>
            <a:ext cx="6172200" cy="2317093"/>
          </a:xfrm>
          <a:prstGeom prst="rect">
            <a:avLst/>
          </a:prstGeo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6458466" y="3966797"/>
            <a:ext cx="2510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Use to create </a:t>
            </a:r>
            <a:r>
              <a:rPr lang="en-US" sz="1600" b="1" dirty="0">
                <a:solidFill>
                  <a:schemeClr val="accent2"/>
                </a:solidFill>
              </a:rPr>
              <a:t>u</a:t>
            </a:r>
            <a:r>
              <a:rPr lang="en-US" sz="1600" b="1" dirty="0" smtClean="0">
                <a:solidFill>
                  <a:schemeClr val="accent2"/>
                </a:solidFill>
              </a:rPr>
              <a:t>se cases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7507" y="4443200"/>
            <a:ext cx="2297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Use to create activity 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d</a:t>
            </a:r>
            <a:r>
              <a:rPr lang="en-US" sz="1600" b="1" dirty="0" smtClean="0">
                <a:solidFill>
                  <a:schemeClr val="accent2"/>
                </a:solidFill>
              </a:rPr>
              <a:t>iagrams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8466" y="5132364"/>
            <a:ext cx="2616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Use to create a model of 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 “things”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256151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Chapter 2: Interview Question themes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Action Button: Home 2">
            <a:hlinkClick r:id="" action="ppaction://hlinkshowjump?jump=lastslideviewed" highlightClick="1"/>
          </p:cNvPr>
          <p:cNvSpPr/>
          <p:nvPr/>
        </p:nvSpPr>
        <p:spPr bwMode="auto">
          <a:xfrm>
            <a:off x="8617342" y="5562600"/>
            <a:ext cx="450458" cy="410102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59706"/>
      </p:ext>
    </p:extLst>
  </p:cSld>
  <p:clrMapOvr>
    <a:masterClrMapping/>
  </p:clrMapOvr>
  <p:transition advTm="865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ueShadeWithBar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ShadeWithBar" id="{04066C2A-6173-4F54-AD2B-AFDA31B2A820}" vid="{70AC8400-E288-4A32-931A-110C32A5F7D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BlueShadeWithBar</Template>
  <TotalTime>7208</TotalTime>
  <Words>1928</Words>
  <Application>Microsoft Office PowerPoint</Application>
  <PresentationFormat>On-screen Show (4:3)</PresentationFormat>
  <Paragraphs>223</Paragraphs>
  <Slides>24</Slides>
  <Notes>9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宋体</vt:lpstr>
      <vt:lpstr>Arial</vt:lpstr>
      <vt:lpstr>Calibri</vt:lpstr>
      <vt:lpstr>Segoe</vt:lpstr>
      <vt:lpstr>Wingdings</vt:lpstr>
      <vt:lpstr>BlueShadeWithBar</vt:lpstr>
      <vt:lpstr>PowerPoint Presentation</vt:lpstr>
      <vt:lpstr>PowerPoint Presentation</vt:lpstr>
      <vt:lpstr>Chapter 4 Outline</vt:lpstr>
      <vt:lpstr>Learning Objectives</vt:lpstr>
      <vt:lpstr>Up to now the analyst has … </vt:lpstr>
      <vt:lpstr>Overview 1</vt:lpstr>
      <vt:lpstr>Overview 2</vt:lpstr>
      <vt:lpstr>Overview 3</vt:lpstr>
      <vt:lpstr>Overview 4</vt:lpstr>
      <vt:lpstr>Things in the Problem Domain</vt:lpstr>
      <vt:lpstr>Two Techniques for Identifying Things</vt:lpstr>
      <vt:lpstr>Brainstorming Technique - Steps</vt:lpstr>
      <vt:lpstr>Brainstorming Technique</vt:lpstr>
      <vt:lpstr>The Noun Technique 1</vt:lpstr>
      <vt:lpstr>The Noun Technique 2</vt:lpstr>
      <vt:lpstr>The Noun Technique – Step 1</vt:lpstr>
      <vt:lpstr>The Noun Technique – Step 2</vt:lpstr>
      <vt:lpstr>The Noun Technique – Step 3</vt:lpstr>
      <vt:lpstr>The Noun Technique – Step 4 and 5</vt:lpstr>
      <vt:lpstr>Partial List of Nouns for RMO  </vt:lpstr>
      <vt:lpstr>Attributes</vt:lpstr>
      <vt:lpstr>Attributes and Values</vt:lpstr>
      <vt:lpstr>Relationships (associations) between Things</vt:lpstr>
      <vt:lpstr>Relationships (associations) between Things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From bla to bla</dc:title>
  <dc:creator>John</dc:creator>
  <cp:lastModifiedBy>Diane Str</cp:lastModifiedBy>
  <cp:revision>237</cp:revision>
  <cp:lastPrinted>1601-01-01T00:00:00Z</cp:lastPrinted>
  <dcterms:created xsi:type="dcterms:W3CDTF">2011-10-31T16:54:53Z</dcterms:created>
  <dcterms:modified xsi:type="dcterms:W3CDTF">2021-08-11T00:45:00Z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