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7" r:id="rId1"/>
  </p:sldMasterIdLst>
  <p:notesMasterIdLst>
    <p:notesMasterId r:id="rId52"/>
  </p:notesMasterIdLst>
  <p:sldIdLst>
    <p:sldId id="316" r:id="rId2"/>
    <p:sldId id="256" r:id="rId3"/>
    <p:sldId id="257" r:id="rId4"/>
    <p:sldId id="262" r:id="rId5"/>
    <p:sldId id="264" r:id="rId6"/>
    <p:sldId id="260" r:id="rId7"/>
    <p:sldId id="261" r:id="rId8"/>
    <p:sldId id="327" r:id="rId9"/>
    <p:sldId id="265" r:id="rId10"/>
    <p:sldId id="266" r:id="rId11"/>
    <p:sldId id="258" r:id="rId12"/>
    <p:sldId id="328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8" r:id="rId22"/>
    <p:sldId id="279" r:id="rId23"/>
    <p:sldId id="281" r:id="rId24"/>
    <p:sldId id="280" r:id="rId25"/>
    <p:sldId id="283" r:id="rId26"/>
    <p:sldId id="282" r:id="rId27"/>
    <p:sldId id="285" r:id="rId28"/>
    <p:sldId id="284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6" r:id="rId37"/>
    <p:sldId id="294" r:id="rId38"/>
    <p:sldId id="295" r:id="rId39"/>
    <p:sldId id="297" r:id="rId40"/>
    <p:sldId id="298" r:id="rId41"/>
    <p:sldId id="299" r:id="rId42"/>
    <p:sldId id="301" r:id="rId43"/>
    <p:sldId id="300" r:id="rId44"/>
    <p:sldId id="302" r:id="rId45"/>
    <p:sldId id="304" r:id="rId46"/>
    <p:sldId id="305" r:id="rId47"/>
    <p:sldId id="319" r:id="rId48"/>
    <p:sldId id="322" r:id="rId49"/>
    <p:sldId id="324" r:id="rId50"/>
    <p:sldId id="32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99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3" autoAdjust="0"/>
    <p:restoredTop sz="96433" autoAdjust="0"/>
  </p:normalViewPr>
  <p:slideViewPr>
    <p:cSldViewPr>
      <p:cViewPr varScale="1">
        <p:scale>
          <a:sx n="88" d="100"/>
          <a:sy n="88" d="100"/>
        </p:scale>
        <p:origin x="130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4FAE5AE-199E-41E4-B615-8184C61879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502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1F2F57-142E-4FA3-8D31-07F83B1E6097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9419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In</a:t>
            </a:r>
            <a:r>
              <a:rPr lang="en-NZ" baseline="0" dirty="0" smtClean="0"/>
              <a:t> each iteration, a particular subsystem based class diagram would be produced. </a:t>
            </a:r>
          </a:p>
          <a:p>
            <a:r>
              <a:rPr lang="en-NZ" baseline="0" dirty="0" smtClean="0"/>
              <a:t>The figure above, can represent the output in the third iteration when the subsystems are merged into one.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633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Agile methodology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66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75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Scope is described as the number of</a:t>
            </a:r>
            <a:r>
              <a:rPr lang="en-NZ" baseline="0" dirty="0" smtClean="0"/>
              <a:t> devices interacting with each other. An application is often standalone hence runs independently on a single device.</a:t>
            </a:r>
          </a:p>
          <a:p>
            <a:endParaRPr lang="en-NZ" baseline="0" dirty="0" smtClean="0"/>
          </a:p>
          <a:p>
            <a:r>
              <a:rPr lang="en-NZ" baseline="0" dirty="0" smtClean="0"/>
              <a:t>Whereas, information system allows sharing of information between more than one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018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8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36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Basically distinguished</a:t>
            </a:r>
            <a:r>
              <a:rPr lang="en-NZ" baseline="0" dirty="0" smtClean="0"/>
              <a:t> based on the order in which the core-processes are executed.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960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 smtClean="0"/>
              <a:t>Agile is preferred:</a:t>
            </a:r>
            <a:r>
              <a:rPr lang="en-NZ" b="1" baseline="0" dirty="0" smtClean="0"/>
              <a:t> </a:t>
            </a:r>
          </a:p>
          <a:p>
            <a:r>
              <a:rPr lang="en-NZ" dirty="0" smtClean="0"/>
              <a:t>* When the project development</a:t>
            </a:r>
            <a:r>
              <a:rPr lang="en-NZ" baseline="0" dirty="0" smtClean="0"/>
              <a:t> team or the clients are inexperienced </a:t>
            </a:r>
          </a:p>
          <a:p>
            <a:r>
              <a:rPr lang="en-NZ" baseline="0" dirty="0" smtClean="0"/>
              <a:t>* When flexibility is needed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NZ" baseline="0" dirty="0" smtClean="0"/>
              <a:t>* Whenever there is uncertainty in understanding requirements or developing the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baseline="0" dirty="0" smtClean="0"/>
          </a:p>
          <a:p>
            <a:r>
              <a:rPr lang="en-NZ" b="1" baseline="0" dirty="0" smtClean="0"/>
              <a:t>Iterative development </a:t>
            </a:r>
            <a:r>
              <a:rPr lang="en-NZ" baseline="0" dirty="0" smtClean="0"/>
              <a:t>is preferred to show a quick Project output to the user. Or to improve an existing project.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312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07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Requirements</a:t>
            </a:r>
            <a:r>
              <a:rPr lang="en-NZ" baseline="0" dirty="0" smtClean="0"/>
              <a:t> to be fulfilled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445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Meet purchasing agents within RMO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E5AE-199E-41E4-B615-8184C618791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24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EF407F-DDA4-4E60-BC8C-46961B3554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95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BA4BC-61B6-4DDE-879A-685FBEE9D99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9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19CC-99B7-408E-8836-92A8319DD74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00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43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A3CB2-0AB6-4E1C-87EB-25E57B71B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96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CBAA9-90DB-4660-AD4B-6F6D2D3C1D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50" y="1690689"/>
            <a:ext cx="7886700" cy="0"/>
          </a:xfrm>
          <a:prstGeom prst="line">
            <a:avLst/>
          </a:prstGeom>
          <a:ln w="317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197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5493C-886D-4BA7-B2C6-053E6FE467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2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F0FBF-0306-47D5-9259-A3A00077503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15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A3CAE-8045-447A-8D35-B3796E1D78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81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F94937-89A4-4661-A090-437E12461BA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69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88556-8B44-441E-B19E-EA5EBCFF33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33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F13D2-DA53-4C5E-B243-BD5354B5592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15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C3369-930F-4143-B27F-E56CD56A9A7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0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CA094F-098A-4C8E-B933-BC18778435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3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2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7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3838"/>
            <a:ext cx="8534400" cy="6399212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237184-4A22-42EF-8B4C-E280A3A51E1F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066800" y="4495800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/>
              <a:t>Chapter 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5"/>
    </mc:Choice>
    <mc:Fallback xmlns="">
      <p:transition spd="slow" advTm="1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Iterative Development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Iterative development (1990s) – an approach to system development in which the system is “grown” piece by piece through multiple iterations</a:t>
            </a:r>
          </a:p>
          <a:p>
            <a:pPr lvl="1"/>
            <a:r>
              <a:rPr lang="en-GB" altLang="en-US" dirty="0" smtClean="0"/>
              <a:t>Complete small part of system (mini-project), then repeat processes to refine and add more, then repeat to refine and add more, until done</a:t>
            </a:r>
          </a:p>
          <a:p>
            <a:pPr lvl="1"/>
            <a:r>
              <a:rPr lang="en-GB" altLang="en-US" dirty="0" smtClean="0"/>
              <a:t>Comparable to game development where one level (or version) is developed after the existing one</a:t>
            </a:r>
          </a:p>
          <a:p>
            <a:r>
              <a:rPr lang="en-GB" altLang="en-US" dirty="0"/>
              <a:t>Agile </a:t>
            </a:r>
            <a:r>
              <a:rPr lang="en-GB" altLang="en-US" dirty="0" smtClean="0"/>
              <a:t>development (2000s) </a:t>
            </a:r>
            <a:r>
              <a:rPr lang="en-GB" altLang="en-US" dirty="0"/>
              <a:t>– an information system development process that emphasizes flexibility to anticipate new requirements during development</a:t>
            </a:r>
          </a:p>
          <a:p>
            <a:pPr lvl="1"/>
            <a:r>
              <a:rPr lang="en-GB" altLang="en-US" dirty="0"/>
              <a:t>Cross-functional teams; responsive to changes in requirements; very short iterations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53F43-36A8-4AAD-8A48-7F64C6E3E77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82"/>
    </mc:Choice>
    <mc:Fallback xmlns="">
      <p:transition spd="slow" advTm="16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Iterative Systems Development Lifecycle (SDLC</a:t>
            </a:r>
            <a:r>
              <a:rPr lang="en-US" altLang="en-US" dirty="0" smtClean="0"/>
              <a:t>) – this cycle has 6 core processes</a:t>
            </a:r>
            <a:endParaRPr lang="en-US" alt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6257" y="1747085"/>
            <a:ext cx="7471486" cy="3969583"/>
          </a:xfr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FB76-34EE-4618-A634-3399064F957C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76"/>
    </mc:Choice>
    <mc:Fallback xmlns="">
      <p:transition spd="slow" advTm="26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Agile and other methodologies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We cover these near the end of the course</a:t>
            </a:r>
          </a:p>
          <a:p>
            <a:r>
              <a:rPr lang="en-NZ" dirty="0" smtClean="0"/>
              <a:t>A word on current research</a:t>
            </a:r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CBAA9-90DB-4660-AD4B-6F6D2D3C1D6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0"/>
    </mc:Choice>
    <mc:Fallback xmlns="">
      <p:transition spd="slow" advTm="20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Textbook case </a:t>
            </a:r>
            <a:r>
              <a:rPr lang="en-US" altLang="en-US" dirty="0" smtClean="0"/>
              <a:t>study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Ridgeline Mountain Outfitters (RMO) </a:t>
            </a:r>
            <a:endParaRPr lang="en-US" altLang="en-US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Large Retail Company </a:t>
            </a:r>
          </a:p>
          <a:p>
            <a:pPr lvl="1"/>
            <a:r>
              <a:rPr lang="en-US" altLang="en-US" smtClean="0"/>
              <a:t>Outdoor and sporting clothing and accessories</a:t>
            </a:r>
          </a:p>
          <a:p>
            <a:pPr lvl="1"/>
            <a:r>
              <a:rPr lang="en-US" altLang="en-US" smtClean="0"/>
              <a:t>Skiing, mountain biking, water sports</a:t>
            </a:r>
          </a:p>
          <a:p>
            <a:pPr lvl="1"/>
            <a:r>
              <a:rPr lang="en-US" altLang="en-US" smtClean="0"/>
              <a:t>Hiking, camping, mountain climbing</a:t>
            </a:r>
          </a:p>
          <a:p>
            <a:r>
              <a:rPr lang="en-US" altLang="en-US" smtClean="0"/>
              <a:t>Rocky Mountain and Western States</a:t>
            </a:r>
          </a:p>
          <a:p>
            <a:pPr lvl="1"/>
            <a:r>
              <a:rPr lang="en-US" altLang="en-US" smtClean="0"/>
              <a:t>Started mail order and phone order</a:t>
            </a:r>
          </a:p>
          <a:p>
            <a:pPr lvl="1"/>
            <a:r>
              <a:rPr lang="en-US" altLang="en-US" smtClean="0"/>
              <a:t>Added retail stores</a:t>
            </a:r>
          </a:p>
          <a:p>
            <a:pPr lvl="1"/>
            <a:r>
              <a:rPr lang="en-US" altLang="en-US" smtClean="0"/>
              <a:t>Added extensive E-business component</a:t>
            </a:r>
          </a:p>
          <a:p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AF4A0-3E78-4203-A356-9C62B655ECB1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12"/>
    </mc:Choice>
    <mc:Fallback xmlns="">
      <p:transition spd="slow" advTm="5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5C35F-F24B-4892-9E5E-7F66F32F4230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110" y="1211388"/>
            <a:ext cx="3459780" cy="44352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0"/>
    </mc:Choice>
    <mc:Fallback xmlns="">
      <p:transition spd="slow" advTm="2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Ridgeline Mountain Outfitters (RMO) 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8806-4A4B-4640-9AE0-0CB49BF61CE0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048" y="2497531"/>
            <a:ext cx="5547841" cy="34750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4"/>
    </mc:Choice>
    <mc:Fallback xmlns="">
      <p:transition spd="slow" advTm="1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RMO Tradeshow System - Example 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Sample project for this chapter</a:t>
            </a:r>
          </a:p>
          <a:p>
            <a:r>
              <a:rPr lang="en-US" altLang="en-US" dirty="0" smtClean="0"/>
              <a:t>Small information system </a:t>
            </a:r>
          </a:p>
          <a:p>
            <a:r>
              <a:rPr lang="en-US" altLang="en-US" dirty="0" smtClean="0"/>
              <a:t>Being added to larger supply chain management system</a:t>
            </a:r>
          </a:p>
          <a:p>
            <a:r>
              <a:rPr lang="en-US" altLang="en-US" dirty="0" smtClean="0"/>
              <a:t>Demonstrates one iteration of the small project – assumes more iterations in total project</a:t>
            </a:r>
          </a:p>
          <a:p>
            <a:r>
              <a:rPr lang="en-US" altLang="en-US" dirty="0" smtClean="0"/>
              <a:t>Goes through all six core processes of SDLC </a:t>
            </a:r>
          </a:p>
          <a:p>
            <a:r>
              <a:rPr lang="en-US" altLang="en-US" dirty="0" smtClean="0"/>
              <a:t>The plan for this chapter is to complete iteration in six days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45859-0502-4AF0-9AAA-1066D4C4A288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9"/>
    </mc:Choice>
    <mc:Fallback xmlns="">
      <p:transition spd="slow" advTm="10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RMO Tradeshow System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Problem</a:t>
            </a:r>
            <a:r>
              <a:rPr lang="en-US" altLang="en-US" dirty="0" smtClean="0"/>
              <a:t> – </a:t>
            </a:r>
            <a:r>
              <a:rPr lang="en-GB" altLang="en-US" dirty="0" smtClean="0"/>
              <a:t>purchasing agents attend apparel and fabric trade shows around the world to order new products from suppliers</a:t>
            </a:r>
          </a:p>
          <a:p>
            <a:r>
              <a:rPr lang="en-GB" altLang="en-US" b="1" dirty="0" smtClean="0"/>
              <a:t>Need</a:t>
            </a:r>
            <a:r>
              <a:rPr lang="en-GB" altLang="en-US" dirty="0" smtClean="0"/>
              <a:t> – information system (app) to collect and track information about suppliers and new products while at tradeshows</a:t>
            </a:r>
          </a:p>
          <a:p>
            <a:r>
              <a:rPr lang="en-GB" altLang="en-US" b="1" dirty="0" smtClean="0"/>
              <a:t>Tradeshow Project </a:t>
            </a:r>
            <a:r>
              <a:rPr lang="en-GB" altLang="en-US" dirty="0" smtClean="0"/>
              <a:t>– is proposed</a:t>
            </a:r>
          </a:p>
          <a:p>
            <a:pPr lvl="1"/>
            <a:r>
              <a:rPr lang="en-US" altLang="en-US" dirty="0" smtClean="0"/>
              <a:t>Supplier information subsystem</a:t>
            </a:r>
          </a:p>
          <a:p>
            <a:pPr lvl="1"/>
            <a:r>
              <a:rPr lang="en-US" altLang="en-US" dirty="0" smtClean="0"/>
              <a:t>Product information subsystem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433-C022-40A7-85C4-F7D133C2BD0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32"/>
    </mc:Choice>
    <mc:Fallback xmlns="">
      <p:transition spd="slow" advTm="7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Initial Activities – pre-project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Identify the problem and document the objective of the system (core process 1)</a:t>
            </a:r>
          </a:p>
          <a:p>
            <a:pPr lvl="1"/>
            <a:r>
              <a:rPr lang="en-US" altLang="en-US" smtClean="0"/>
              <a:t>Preliminary investigation</a:t>
            </a:r>
          </a:p>
          <a:p>
            <a:pPr lvl="1"/>
            <a:r>
              <a:rPr lang="en-US" altLang="en-US" smtClean="0"/>
              <a:t>System Vision Document</a:t>
            </a:r>
          </a:p>
          <a:p>
            <a:r>
              <a:rPr lang="en-US" altLang="en-US" smtClean="0"/>
              <a:t>Obtain approval to commence the project (core process 1)</a:t>
            </a:r>
          </a:p>
          <a:p>
            <a:pPr lvl="1"/>
            <a:r>
              <a:rPr lang="en-US" altLang="en-US" smtClean="0"/>
              <a:t>Meet with key stakeholders, including executive management</a:t>
            </a:r>
          </a:p>
          <a:p>
            <a:pPr lvl="1"/>
            <a:r>
              <a:rPr lang="en-US" altLang="en-US" smtClean="0"/>
              <a:t>Decision reached, approve plan and budget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D688-DC6D-4F68-A7E2-B944991557BD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10"/>
    </mc:Choice>
    <mc:Fallback xmlns="">
      <p:transition spd="slow" advTm="7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Vision Document</a:t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14823" b="14823"/>
          <a:stretch>
            <a:fillRect/>
          </a:stretch>
        </p:blipFill>
        <p:spPr>
          <a:xfrm>
            <a:off x="3887391" y="914400"/>
            <a:ext cx="4629150" cy="494665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1600" dirty="0" smtClean="0"/>
              <a:t>Contains:</a:t>
            </a:r>
          </a:p>
          <a:p>
            <a:endParaRPr lang="en-US" altLang="en-US" sz="1600" dirty="0"/>
          </a:p>
          <a:p>
            <a:r>
              <a:rPr lang="en-US" altLang="en-US" sz="1600" dirty="0" smtClean="0"/>
              <a:t>Problem description</a:t>
            </a:r>
            <a:br>
              <a:rPr lang="en-US" altLang="en-US" sz="1600" dirty="0" smtClean="0"/>
            </a:b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System capabilities</a:t>
            </a:r>
            <a:br>
              <a:rPr lang="en-US" altLang="en-US" sz="1600" dirty="0" smtClean="0"/>
            </a:b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Business benefits</a:t>
            </a:r>
            <a:endParaRPr lang="en-US" sz="16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1DFBF-38A8-4102-86CF-AA0AA3003179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56"/>
    </mc:Choice>
    <mc:Fallback xmlns="">
      <p:transition spd="slow" advTm="8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An Overview of Systems Analysis and Design</a:t>
            </a:r>
            <a:endParaRPr lang="en-US" alt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mtClean="0"/>
              <a:t>Systems Analysis and Design in a Changing World 7th Ed</a:t>
            </a:r>
          </a:p>
          <a:p>
            <a:endParaRPr lang="en-US" altLang="en-US" smtClean="0"/>
          </a:p>
          <a:p>
            <a:r>
              <a:rPr lang="en-US" altLang="en-US" smtClean="0"/>
              <a:t>Chapter 1</a:t>
            </a:r>
          </a:p>
          <a:p>
            <a:endParaRPr lang="en-US" altLang="en-US" smtClean="0"/>
          </a:p>
          <a:p>
            <a:r>
              <a:rPr lang="en-US" altLang="en-US" smtClean="0"/>
              <a:t>Satzinger, Jackson &amp; Burd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5"/>
    </mc:Choice>
    <mc:Fallback xmlns="">
      <p:transition spd="slow" advTm="1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Problem Description </a:t>
            </a:r>
          </a:p>
        </p:txBody>
      </p:sp>
      <p:pic>
        <p:nvPicPr>
          <p:cNvPr id="41987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301456"/>
            <a:ext cx="7886700" cy="3399675"/>
          </a:xfr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F0E-B191-4036-82DF-3141BC205873}" type="slidenum">
              <a:rPr lang="en-US" altLang="en-US" smtClean="0"/>
              <a:pPr/>
              <a:t>20</a:t>
            </a:fld>
            <a:endParaRPr lang="en-US" alt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1176338" y="5029200"/>
            <a:ext cx="1185862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3"/>
    </mc:Choice>
    <mc:Fallback xmlns="">
      <p:transition spd="slow" advTm="88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Capabilities</a:t>
            </a:r>
          </a:p>
        </p:txBody>
      </p:sp>
      <p:pic>
        <p:nvPicPr>
          <p:cNvPr id="43011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05000"/>
            <a:ext cx="6724313" cy="2533327"/>
          </a:xfr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998E2-FFCC-4087-B64A-04D7F4F96DA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5"/>
    </mc:Choice>
    <mc:Fallback xmlns="">
      <p:transition spd="slow" advTm="12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n>
                  <a:noFill/>
                </a:ln>
              </a:rPr>
              <a:t>Business Benefits</a:t>
            </a:r>
          </a:p>
        </p:txBody>
      </p:sp>
      <p:pic>
        <p:nvPicPr>
          <p:cNvPr id="4403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28020"/>
            <a:ext cx="7886700" cy="3346547"/>
          </a:xfrm>
          <a:noFill/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CCC89-7FEF-44F9-AE1B-92273677C02F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0"/>
    </mc:Choice>
    <mc:Fallback xmlns="">
      <p:transition spd="slow" advTm="1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Day 1 Activities 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Core Process 2: Plan the Project</a:t>
            </a:r>
          </a:p>
          <a:p>
            <a:pPr lvl="1"/>
            <a:r>
              <a:rPr lang="en-US" altLang="en-US" smtClean="0"/>
              <a:t>Determine the major components (functional areas) that are needed</a:t>
            </a:r>
          </a:p>
          <a:p>
            <a:pPr lvl="2"/>
            <a:r>
              <a:rPr lang="en-US" altLang="en-US" smtClean="0"/>
              <a:t>Supplier information subsystem</a:t>
            </a:r>
          </a:p>
          <a:p>
            <a:pPr lvl="2"/>
            <a:r>
              <a:rPr lang="en-US" altLang="en-US" smtClean="0"/>
              <a:t>Product information subsystem</a:t>
            </a:r>
          </a:p>
          <a:p>
            <a:pPr lvl="1"/>
            <a:r>
              <a:rPr lang="en-US" altLang="en-US" smtClean="0"/>
              <a:t>Define the iterations and assign each function to an iteration</a:t>
            </a:r>
          </a:p>
          <a:p>
            <a:pPr lvl="2"/>
            <a:r>
              <a:rPr lang="en-US" altLang="en-US" smtClean="0"/>
              <a:t>Decide to do Supplier subsystem first </a:t>
            </a:r>
          </a:p>
          <a:p>
            <a:pPr lvl="2"/>
            <a:r>
              <a:rPr lang="en-US" altLang="en-US" smtClean="0"/>
              <a:t>Plan one iteration – as it is small and straightforward</a:t>
            </a:r>
          </a:p>
          <a:p>
            <a:pPr lvl="1"/>
            <a:r>
              <a:rPr lang="en-US" altLang="en-US" smtClean="0"/>
              <a:t>Determine team members and responsibilities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C6531-90B7-44AC-B6CB-A42C0A56D164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22"/>
    </mc:Choice>
    <mc:Fallback xmlns="">
      <p:transition spd="slow" advTm="7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9857"/>
            <a:ext cx="3632200" cy="1371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800" dirty="0" smtClean="0">
                <a:ln>
                  <a:noFill/>
                </a:ln>
              </a:rPr>
              <a:t/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dirty="0">
                <a:ln>
                  <a:noFill/>
                </a:ln>
              </a:rPr>
              <a:t/>
            </a:r>
            <a:br>
              <a:rPr lang="en-US" altLang="en-US" sz="2800" dirty="0">
                <a:ln>
                  <a:noFill/>
                </a:ln>
              </a:rPr>
            </a:br>
            <a:r>
              <a:rPr lang="en-US" altLang="en-US" sz="2800" dirty="0" smtClean="0">
                <a:ln>
                  <a:noFill/>
                </a:ln>
              </a:rPr>
              <a:t/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dirty="0">
                <a:ln>
                  <a:noFill/>
                </a:ln>
              </a:rPr>
              <a:t/>
            </a:r>
            <a:br>
              <a:rPr lang="en-US" altLang="en-US" sz="2800" dirty="0">
                <a:ln>
                  <a:noFill/>
                </a:ln>
              </a:rPr>
            </a:br>
            <a:r>
              <a:rPr lang="en-US" altLang="en-US" sz="2800" dirty="0" smtClean="0">
                <a:ln>
                  <a:noFill/>
                </a:ln>
              </a:rPr>
              <a:t/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dirty="0">
                <a:ln>
                  <a:noFill/>
                </a:ln>
              </a:rPr>
              <a:t/>
            </a:r>
            <a:br>
              <a:rPr lang="en-US" altLang="en-US" sz="2800" dirty="0">
                <a:ln>
                  <a:noFill/>
                </a:ln>
              </a:rPr>
            </a:br>
            <a:r>
              <a:rPr lang="en-US" altLang="en-US" sz="2800" dirty="0" smtClean="0">
                <a:ln>
                  <a:noFill/>
                </a:ln>
              </a:rPr>
              <a:t/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dirty="0" smtClean="0">
                <a:ln>
                  <a:noFill/>
                </a:ln>
              </a:rPr>
              <a:t>Work </a:t>
            </a:r>
            <a:r>
              <a:rPr lang="en-US" altLang="en-US" sz="2800" dirty="0">
                <a:ln>
                  <a:noFill/>
                </a:ln>
              </a:rPr>
              <a:t>Breakdown Structure for </a:t>
            </a:r>
            <a:r>
              <a:rPr lang="en-US" altLang="en-US" sz="2800" dirty="0" smtClean="0">
                <a:ln>
                  <a:noFill/>
                </a:ln>
              </a:rPr>
              <a:t>the Iteration</a:t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 smtClean="0"/>
              <a:t>- not used in an agile project</a:t>
            </a:r>
            <a:r>
              <a:rPr lang="en-US" altLang="en-US" sz="2800" dirty="0" smtClean="0">
                <a:ln>
                  <a:noFill/>
                </a:ln>
              </a:rPr>
              <a:t/>
            </a:r>
            <a:br>
              <a:rPr lang="en-US" altLang="en-US" sz="2800" dirty="0" smtClean="0">
                <a:ln>
                  <a:noFill/>
                </a:ln>
              </a:rPr>
            </a:br>
            <a:endParaRPr lang="en-US" altLang="en-US" sz="2000" dirty="0" smtClean="0">
              <a:ln>
                <a:noFill/>
              </a:ln>
            </a:endParaRPr>
          </a:p>
        </p:txBody>
      </p:sp>
      <p:sp>
        <p:nvSpPr>
          <p:cNvPr id="46084" name="Text Placeholder 1"/>
          <p:cNvSpPr>
            <a:spLocks noGrp="1"/>
          </p:cNvSpPr>
          <p:nvPr>
            <p:ph type="body" sz="half" idx="2"/>
          </p:nvPr>
        </p:nvSpPr>
        <p:spPr>
          <a:xfrm>
            <a:off x="692727" y="3366065"/>
            <a:ext cx="3632200" cy="1828800"/>
          </a:xfrm>
        </p:spPr>
        <p:txBody>
          <a:bodyPr/>
          <a:lstStyle/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Describes the work for core processes 3, 4, 5, and 6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132FE-965A-47D6-A0C7-6DE2BD892455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393" y="1340906"/>
            <a:ext cx="3943607" cy="4145494"/>
          </a:xfrm>
          <a:prstGeom prst="rect">
            <a:avLst/>
          </a:prstGeom>
        </p:spPr>
      </p:pic>
      <p:sp>
        <p:nvSpPr>
          <p:cNvPr id="2" name="Action Button: Back or Previous 1">
            <a:hlinkClick r:id="rId5" action="ppaction://hlinksldjump" highlightClick="1"/>
          </p:cNvPr>
          <p:cNvSpPr/>
          <p:nvPr/>
        </p:nvSpPr>
        <p:spPr>
          <a:xfrm>
            <a:off x="692727" y="5943600"/>
            <a:ext cx="450273" cy="304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0"/>
    </mc:Choice>
    <mc:Fallback xmlns="">
      <p:transition spd="slow" advTm="2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2848" y="721148"/>
            <a:ext cx="3632200" cy="13716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n>
                  <a:noFill/>
                </a:ln>
              </a:rPr>
              <a:t>Work Sequence Draft for Iteration</a:t>
            </a:r>
            <a:br>
              <a:rPr lang="en-US" altLang="en-US" sz="2800" dirty="0" smtClean="0">
                <a:ln>
                  <a:noFill/>
                </a:ln>
              </a:rPr>
            </a:br>
            <a:endParaRPr lang="en-US" altLang="en-US" sz="2000" dirty="0" smtClean="0">
              <a:ln>
                <a:noFill/>
              </a:ln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342" b="2342"/>
          <a:stretch>
            <a:fillRect/>
          </a:stretch>
        </p:blipFill>
        <p:spPr>
          <a:xfrm>
            <a:off x="4470400" y="838200"/>
            <a:ext cx="3911600" cy="5257800"/>
          </a:xfrm>
          <a:prstGeom prst="rect">
            <a:avLst/>
          </a:prstGeom>
        </p:spPr>
      </p:pic>
      <p:sp>
        <p:nvSpPr>
          <p:cNvPr id="47108" name="Text Placeholder 1"/>
          <p:cNvSpPr>
            <a:spLocks noGrp="1"/>
          </p:cNvSpPr>
          <p:nvPr>
            <p:ph type="body" sz="half" idx="2"/>
          </p:nvPr>
        </p:nvSpPr>
        <p:spPr>
          <a:xfrm>
            <a:off x="609600" y="3269962"/>
            <a:ext cx="3632200" cy="1828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000" dirty="0" smtClean="0"/>
              <a:t>Elaborates the Work Breakdown Structure</a:t>
            </a:r>
          </a:p>
          <a:p>
            <a:pPr eaLnBrk="1" hangingPunct="1"/>
            <a:endParaRPr lang="en-US" altLang="en-US" sz="2000" dirty="0"/>
          </a:p>
          <a:p>
            <a:pPr eaLnBrk="1" hangingPunct="1"/>
            <a:r>
              <a:rPr lang="en-US" altLang="en-US" sz="2000" dirty="0" smtClean="0"/>
              <a:t>- Not used in an agile project – agile projects do not allocate specific times to tasks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C76C6-A198-40F4-8335-524637B10883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2" name="Left Brace 1"/>
          <p:cNvSpPr/>
          <p:nvPr/>
        </p:nvSpPr>
        <p:spPr>
          <a:xfrm>
            <a:off x="4114800" y="1600200"/>
            <a:ext cx="355600" cy="20574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2410009" y="244399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Core process 3</a:t>
            </a:r>
            <a:endParaRPr lang="en-NZ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2"/>
    </mc:Choice>
    <mc:Fallback xmlns="">
      <p:transition spd="slow" advTm="2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Day 2 Activities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Core Process 3: Discover and Understand Details</a:t>
            </a:r>
          </a:p>
          <a:p>
            <a:pPr lvl="1"/>
            <a:r>
              <a:rPr lang="en-US" altLang="en-US" dirty="0" smtClean="0"/>
              <a:t>Do preliminary fact-finding to understand requirements</a:t>
            </a:r>
          </a:p>
          <a:p>
            <a:pPr lvl="1"/>
            <a:r>
              <a:rPr lang="en-US" altLang="en-US" dirty="0" smtClean="0"/>
              <a:t>Develop a preliminary list of use cases and a use case diagram</a:t>
            </a:r>
          </a:p>
          <a:p>
            <a:pPr lvl="1"/>
            <a:r>
              <a:rPr lang="en-US" altLang="en-US" dirty="0" smtClean="0"/>
              <a:t>Develop a preliminary list of classes and a class diagram</a:t>
            </a:r>
          </a:p>
          <a:p>
            <a:pPr lvl="2"/>
            <a:r>
              <a:rPr lang="en-US" altLang="en-US" dirty="0" smtClean="0"/>
              <a:t>Information requirements allow the analyst to identify the classes (OOP) and tables (database)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58FB-61FF-4226-A52D-7A38DC98E60B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2"/>
    </mc:Choice>
    <mc:Fallback xmlns="">
      <p:transition spd="slow" advTm="5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Identify Use Cases</a:t>
            </a:r>
            <a:b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Both subsystems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1D0139-9E0E-42F6-BF0C-A0F61512D4EE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514600"/>
            <a:ext cx="5555461" cy="3337849"/>
          </a:xfrm>
          <a:prstGeom prst="rect">
            <a:avLst/>
          </a:prstGeom>
        </p:spPr>
      </p:pic>
      <p:sp>
        <p:nvSpPr>
          <p:cNvPr id="2" name="Left Brace 1"/>
          <p:cNvSpPr/>
          <p:nvPr/>
        </p:nvSpPr>
        <p:spPr>
          <a:xfrm>
            <a:off x="1524000" y="2819400"/>
            <a:ext cx="152400" cy="1752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/>
          <p:cNvSpPr txBox="1"/>
          <p:nvPr/>
        </p:nvSpPr>
        <p:spPr>
          <a:xfrm>
            <a:off x="704963" y="3541811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 smtClean="0">
                <a:solidFill>
                  <a:srgbClr val="FF0000"/>
                </a:solidFill>
              </a:rPr>
              <a:t>Supplier</a:t>
            </a:r>
            <a:endParaRPr lang="en-NZ" sz="1400" dirty="0">
              <a:solidFill>
                <a:srgbClr val="FF0000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1524000" y="4648200"/>
            <a:ext cx="152400" cy="11430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TextBox 8"/>
          <p:cNvSpPr txBox="1"/>
          <p:nvPr/>
        </p:nvSpPr>
        <p:spPr>
          <a:xfrm>
            <a:off x="682103" y="505233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 smtClean="0">
                <a:solidFill>
                  <a:srgbClr val="FF0000"/>
                </a:solidFill>
              </a:rPr>
              <a:t>Product</a:t>
            </a:r>
            <a:endParaRPr lang="en-NZ" sz="1400" dirty="0">
              <a:solidFill>
                <a:srgbClr val="FF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0"/>
    </mc:Choice>
    <mc:Fallback xmlns="">
      <p:transition spd="slow" advTm="7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Identify Object Classes</a:t>
            </a:r>
            <a:b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Both subsystems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09200-D2DB-4A66-9460-7E784418D4BC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146" y="2956486"/>
            <a:ext cx="5998454" cy="19965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38"/>
    </mc:Choice>
    <mc:Fallback xmlns="">
      <p:transition spd="slow" advTm="37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Preliminary Class Diagram</a:t>
            </a:r>
            <a:b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Both subsystems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1F464-6478-4DF7-9082-E8008CB15547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932" y="2544209"/>
            <a:ext cx="5532599" cy="35359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10"/>
    </mc:Choice>
    <mc:Fallback xmlns="">
      <p:transition spd="slow" advTm="4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Chapter 1 Outline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Software Development and Systems Analysis and Design</a:t>
            </a:r>
          </a:p>
          <a:p>
            <a:r>
              <a:rPr lang="en-US" altLang="en-US" smtClean="0"/>
              <a:t>Systems Development Lifecycle (SDLC)</a:t>
            </a:r>
          </a:p>
          <a:p>
            <a:r>
              <a:rPr lang="en-US" altLang="en-US" smtClean="0"/>
              <a:t>Iterative Development</a:t>
            </a:r>
          </a:p>
          <a:p>
            <a:r>
              <a:rPr lang="en-US" altLang="en-US" smtClean="0"/>
              <a:t>Introduction to Ridgeline Mountain Outfitters (RMO)</a:t>
            </a:r>
          </a:p>
          <a:p>
            <a:r>
              <a:rPr lang="en-US" altLang="en-US" smtClean="0"/>
              <a:t>Developing RMO’s Tradeshow Systems</a:t>
            </a:r>
          </a:p>
          <a:p>
            <a:r>
              <a:rPr lang="en-US" altLang="en-US" smtClean="0"/>
              <a:t>The Rest of the Book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3E50-66E8-4092-B60B-32092262E93B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9"/>
    </mc:Choice>
    <mc:Fallback xmlns="">
      <p:transition spd="slow" advTm="5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Day 3 Activities </a:t>
            </a:r>
            <a:endParaRPr lang="en-US" altLang="en-US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Core Process 3: Discover and Understand Details</a:t>
            </a:r>
          </a:p>
          <a:p>
            <a:pPr lvl="1"/>
            <a:r>
              <a:rPr lang="en-US" altLang="en-US" smtClean="0"/>
              <a:t>Do in-depth fact-finding to understand requirements</a:t>
            </a:r>
          </a:p>
          <a:p>
            <a:pPr lvl="1"/>
            <a:r>
              <a:rPr lang="en-US" altLang="en-US" smtClean="0"/>
              <a:t>Understand and document the detailed workflow of each use case</a:t>
            </a:r>
          </a:p>
          <a:p>
            <a:r>
              <a:rPr lang="en-US" altLang="en-US" smtClean="0"/>
              <a:t>Core Process 4: Design System Components</a:t>
            </a:r>
          </a:p>
          <a:p>
            <a:pPr lvl="1"/>
            <a:r>
              <a:rPr lang="en-US" altLang="en-US" smtClean="0"/>
              <a:t>Define the user experience with screens and report sketches</a:t>
            </a:r>
            <a:endParaRPr lang="en-US" altLang="en-US" dirty="0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A4BDC-8257-4D29-9CE7-52DFB71169DC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5"/>
    </mc:Choice>
    <mc:Fallback xmlns="">
      <p:transition spd="slow" advTm="30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Supplier Information Subsystem</a:t>
            </a:r>
            <a:endParaRPr lang="en-US" alt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Develop use cases (a simple model):</a:t>
            </a:r>
          </a:p>
          <a:p>
            <a:pPr lvl="1"/>
            <a:r>
              <a:rPr lang="en-US" altLang="en-US" dirty="0" smtClean="0"/>
              <a:t>Look up supplier</a:t>
            </a:r>
          </a:p>
          <a:p>
            <a:pPr lvl="1"/>
            <a:r>
              <a:rPr lang="en-US" altLang="en-US" dirty="0" smtClean="0"/>
              <a:t>Enter/update supplier information</a:t>
            </a:r>
          </a:p>
          <a:p>
            <a:pPr lvl="1"/>
            <a:r>
              <a:rPr lang="en-US" altLang="en-US" dirty="0" smtClean="0"/>
              <a:t>Lookup contact information</a:t>
            </a:r>
          </a:p>
          <a:p>
            <a:pPr lvl="1"/>
            <a:r>
              <a:rPr lang="en-US" altLang="en-US" dirty="0" smtClean="0"/>
              <a:t>Enter/update contract information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4137-2C96-4A82-8E39-57AA25E2D024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7"/>
    </mc:Choice>
    <mc:Fallback xmlns="">
      <p:transition spd="slow" advTm="1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n>
                  <a:noFill/>
                </a:ln>
              </a:rPr>
              <a:t>Use Case Diagram (a model)</a:t>
            </a:r>
            <a:br>
              <a:rPr lang="en-US" altLang="en-US" dirty="0" smtClean="0">
                <a:ln>
                  <a:noFill/>
                </a:ln>
              </a:rPr>
            </a:br>
            <a:r>
              <a:rPr lang="en-US" altLang="en-US" sz="2800" dirty="0" smtClean="0">
                <a:ln>
                  <a:noFill/>
                </a:ln>
              </a:rPr>
              <a:t>Supplier information subsystem</a:t>
            </a:r>
            <a:endParaRPr lang="en-US" altLang="en-US" dirty="0" smtClean="0">
              <a:ln>
                <a:noFill/>
              </a:ln>
            </a:endParaRPr>
          </a:p>
        </p:txBody>
      </p:sp>
      <p:pic>
        <p:nvPicPr>
          <p:cNvPr id="542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9475" y="2490788"/>
            <a:ext cx="4852988" cy="3444875"/>
          </a:xfrm>
          <a:noFill/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00FC2F-02F9-447C-8FCC-CE6B02CABA85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4"/>
    </mc:Choice>
    <mc:Fallback xmlns="">
      <p:transition spd="slow" advTm="5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01807" y="1828800"/>
            <a:ext cx="36322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dirty="0" smtClean="0">
                <a:ln>
                  <a:noFill/>
                </a:ln>
              </a:rPr>
              <a:t>Another model:</a:t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 smtClean="0">
                <a:ln>
                  <a:noFill/>
                </a:ln>
              </a:rPr>
              <a:t>Activity Diagram (Workflow)</a:t>
            </a:r>
            <a:br>
              <a:rPr lang="en-US" altLang="en-US" sz="2800" dirty="0" smtClean="0">
                <a:ln>
                  <a:noFill/>
                </a:ln>
              </a:rPr>
            </a:br>
            <a:endParaRPr lang="en-US" altLang="en-US" dirty="0" smtClean="0">
              <a:ln>
                <a:noFill/>
              </a:ln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2944" r="2944"/>
          <a:stretch>
            <a:fillRect/>
          </a:stretch>
        </p:blipFill>
        <p:spPr>
          <a:xfrm>
            <a:off x="4343400" y="1033463"/>
            <a:ext cx="3962400" cy="4986337"/>
          </a:xfrm>
          <a:prstGeom prst="rect">
            <a:avLst/>
          </a:prstGeom>
        </p:spPr>
      </p:pic>
      <p:sp>
        <p:nvSpPr>
          <p:cNvPr id="55300" name="Text Placeholder 1"/>
          <p:cNvSpPr>
            <a:spLocks noGrp="1"/>
          </p:cNvSpPr>
          <p:nvPr>
            <p:ph type="body" sz="half" idx="2"/>
          </p:nvPr>
        </p:nvSpPr>
        <p:spPr>
          <a:xfrm>
            <a:off x="829516" y="3276600"/>
            <a:ext cx="3632200" cy="1828800"/>
          </a:xfrm>
        </p:spPr>
        <p:txBody>
          <a:bodyPr/>
          <a:lstStyle/>
          <a:p>
            <a:pPr eaLnBrk="1" hangingPunct="1"/>
            <a:r>
              <a:rPr lang="en-US" altLang="en-US" sz="2400" b="1" i="1" dirty="0" smtClean="0"/>
              <a:t>Look up supplier </a:t>
            </a:r>
            <a:r>
              <a:rPr lang="en-US" altLang="en-US" sz="2400" dirty="0" smtClean="0"/>
              <a:t>use case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12943-B480-4EDC-AFC1-60FC8A3A5499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4"/>
    </mc:Choice>
    <mc:Fallback xmlns="">
      <p:transition spd="slow" advTm="4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Another model: Draft Screen Layout</a:t>
            </a:r>
            <a:br>
              <a:rPr lang="en-US" altLang="en-US" dirty="0" smtClean="0"/>
            </a:br>
            <a:r>
              <a:rPr lang="en-US" altLang="en-US" dirty="0" smtClean="0"/>
              <a:t>Look up supplier use case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4E7B2-E000-4689-933D-767BCA82C518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80" y="2438400"/>
            <a:ext cx="5570703" cy="37494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1"/>
    </mc:Choice>
    <mc:Fallback xmlns="">
      <p:transition spd="slow" advTm="3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Day 4 Activities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Core Process 4: Design System Components</a:t>
            </a:r>
          </a:p>
          <a:p>
            <a:pPr lvl="1"/>
            <a:r>
              <a:rPr lang="en-US" altLang="en-US" smtClean="0"/>
              <a:t>Design the database (schema)</a:t>
            </a:r>
          </a:p>
          <a:p>
            <a:pPr lvl="1"/>
            <a:r>
              <a:rPr lang="en-US" altLang="en-US" smtClean="0"/>
              <a:t>Design the system’s high level structure</a:t>
            </a:r>
          </a:p>
          <a:p>
            <a:pPr lvl="2"/>
            <a:r>
              <a:rPr lang="en-US" altLang="en-US" smtClean="0"/>
              <a:t>Browser, Windows, or Smart phone</a:t>
            </a:r>
          </a:p>
          <a:p>
            <a:pPr lvl="2"/>
            <a:r>
              <a:rPr lang="en-US" altLang="en-US" smtClean="0"/>
              <a:t>Architectural configuration (components)</a:t>
            </a:r>
          </a:p>
          <a:p>
            <a:pPr lvl="2"/>
            <a:r>
              <a:rPr lang="en-US" altLang="en-US" smtClean="0"/>
              <a:t>Design class diagram </a:t>
            </a:r>
          </a:p>
          <a:p>
            <a:pPr lvl="2"/>
            <a:r>
              <a:rPr lang="en-US" altLang="en-US" smtClean="0"/>
              <a:t>Subsystem architectural design</a:t>
            </a:r>
          </a:p>
          <a:p>
            <a:pPr lvl="2"/>
            <a:endParaRPr lang="en-US" altLang="en-US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C6CE-7F97-483A-A12C-AFC03A7779EC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91"/>
    </mc:Choice>
    <mc:Fallback xmlns="">
      <p:transition spd="slow" advTm="3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n>
                  <a:noFill/>
                </a:ln>
              </a:rPr>
              <a:t>Database Schema</a:t>
            </a:r>
            <a:endParaRPr lang="en-US" altLang="en-US" sz="2400" smtClean="0">
              <a:ln>
                <a:noFill/>
              </a:ln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61D67-D4B7-4652-BF16-07FA7CDA2A26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600200"/>
            <a:ext cx="5143320" cy="38203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4"/>
    </mc:Choice>
    <mc:Fallback xmlns="">
      <p:transition spd="slow" advTm="3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>
                <a:ln>
                  <a:noFill/>
                </a:ln>
              </a:rPr>
              <a:t>Another model: </a:t>
            </a:r>
            <a:br>
              <a:rPr lang="en-US" altLang="en-US" sz="3600" dirty="0" smtClean="0">
                <a:ln>
                  <a:noFill/>
                </a:ln>
              </a:rPr>
            </a:br>
            <a:r>
              <a:rPr lang="en-US" altLang="en-US" sz="3600" dirty="0" smtClean="0">
                <a:ln>
                  <a:noFill/>
                </a:ln>
              </a:rPr>
              <a:t>Architectural Configuration Diagram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62EEE-211D-42B5-90B4-01D1983DD75D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156620"/>
            <a:ext cx="5156545" cy="3733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19"/>
    </mc:Choice>
    <mc:Fallback xmlns="">
      <p:transition spd="slow" advTm="5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398174"/>
            <a:ext cx="36322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dirty="0" smtClean="0">
                <a:ln>
                  <a:noFill/>
                </a:ln>
              </a:rPr>
              <a:t>Another model: </a:t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dirty="0" smtClean="0">
                <a:ln>
                  <a:noFill/>
                </a:ln>
              </a:rPr>
              <a:t/>
            </a:r>
            <a:br>
              <a:rPr lang="en-US" altLang="en-US" sz="2800" dirty="0" smtClean="0">
                <a:ln>
                  <a:noFill/>
                </a:ln>
              </a:rPr>
            </a:br>
            <a:r>
              <a:rPr lang="en-US" altLang="en-US" sz="2800" b="1" dirty="0" smtClean="0">
                <a:ln>
                  <a:noFill/>
                </a:ln>
              </a:rPr>
              <a:t>Preliminary Design Class Diagram</a:t>
            </a:r>
            <a:r>
              <a:rPr lang="en-US" altLang="en-US" sz="2800" dirty="0" smtClean="0">
                <a:ln>
                  <a:noFill/>
                </a:ln>
              </a:rPr>
              <a:t/>
            </a:r>
            <a:br>
              <a:rPr lang="en-US" altLang="en-US" sz="2800" dirty="0" smtClean="0">
                <a:ln>
                  <a:noFill/>
                </a:ln>
              </a:rPr>
            </a:br>
            <a:endParaRPr lang="en-US" altLang="en-US" sz="2000" dirty="0" smtClean="0">
              <a:ln>
                <a:noFill/>
              </a:ln>
            </a:endParaRPr>
          </a:p>
        </p:txBody>
      </p:sp>
      <p:sp>
        <p:nvSpPr>
          <p:cNvPr id="60420" name="Text Placeholder 1"/>
          <p:cNvSpPr>
            <a:spLocks noGrp="1"/>
          </p:cNvSpPr>
          <p:nvPr>
            <p:ph type="body" sz="half" idx="2"/>
          </p:nvPr>
        </p:nvSpPr>
        <p:spPr>
          <a:xfrm>
            <a:off x="838200" y="3260726"/>
            <a:ext cx="3632200" cy="18288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Includes View Layer Classes and Domain Layer Classes</a:t>
            </a:r>
            <a:br>
              <a:rPr lang="en-US" altLang="en-US" sz="2400" dirty="0" smtClean="0"/>
            </a:b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endParaRPr lang="en-US" altLang="en-US" sz="2400" dirty="0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8F42B-8E36-4093-BD62-238CA372CF7E}" type="slidenum">
              <a:rPr lang="en-US" altLang="en-US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1137479"/>
            <a:ext cx="3800443" cy="42369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09"/>
    </mc:Choice>
    <mc:Fallback xmlns="">
      <p:transition spd="slow" advTm="4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84726"/>
            <a:ext cx="3632200" cy="16970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 smtClean="0">
                <a:ln>
                  <a:noFill/>
                </a:ln>
              </a:rPr>
              <a:t>Another model:</a:t>
            </a:r>
            <a:br>
              <a:rPr lang="en-US" altLang="en-US" sz="3200" dirty="0" smtClean="0">
                <a:ln>
                  <a:noFill/>
                </a:ln>
              </a:rPr>
            </a:b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3200" dirty="0" smtClean="0">
                <a:ln>
                  <a:noFill/>
                </a:ln>
              </a:rPr>
              <a:t>Subsystem Architectural Design Diagram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416" r="1416"/>
          <a:stretch>
            <a:fillRect/>
          </a:stretch>
        </p:blipFill>
        <p:spPr>
          <a:xfrm>
            <a:off x="4241800" y="1371600"/>
            <a:ext cx="4027488" cy="3886200"/>
          </a:xfrm>
          <a:prstGeom prst="rect">
            <a:avLst/>
          </a:prstGeom>
        </p:spPr>
      </p:pic>
      <p:sp>
        <p:nvSpPr>
          <p:cNvPr id="61444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74296-5830-4AE4-9126-1DED05108788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1"/>
    </mc:Choice>
    <mc:Fallback xmlns="">
      <p:transition spd="slow" advTm="28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Software Development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b="1" dirty="0" smtClean="0"/>
              <a:t>Computer application</a:t>
            </a:r>
            <a:r>
              <a:rPr lang="en-GB" altLang="en-US" dirty="0" smtClean="0"/>
              <a:t> (app) – a computer software program that executes on a computing device to carry out specific functions</a:t>
            </a:r>
          </a:p>
          <a:p>
            <a:pPr lvl="1"/>
            <a:r>
              <a:rPr lang="en-GB" altLang="en-US" dirty="0" smtClean="0"/>
              <a:t>Modest scope (for example, a weather app, a puzzle game on mobile device)</a:t>
            </a:r>
          </a:p>
          <a:p>
            <a:r>
              <a:rPr lang="en-GB" altLang="en-US" b="1" dirty="0" smtClean="0"/>
              <a:t>Information system </a:t>
            </a:r>
            <a:r>
              <a:rPr lang="en-GB" altLang="en-US" dirty="0" smtClean="0"/>
              <a:t>– a set of interrelated components that collects, processes, stores, and provides as output the information needed to complete business tasks </a:t>
            </a:r>
          </a:p>
          <a:p>
            <a:pPr lvl="1"/>
            <a:r>
              <a:rPr lang="en-US" altLang="en-US" dirty="0" smtClean="0"/>
              <a:t>Broader in scope than “app”</a:t>
            </a:r>
          </a:p>
          <a:p>
            <a:pPr lvl="1"/>
            <a:r>
              <a:rPr lang="en-US" altLang="en-US" dirty="0" smtClean="0"/>
              <a:t>Includes database and related manual processes</a:t>
            </a:r>
          </a:p>
          <a:p>
            <a:pPr lvl="1"/>
            <a:r>
              <a:rPr lang="en-US" altLang="en-US" dirty="0" smtClean="0"/>
              <a:t>For example, the </a:t>
            </a:r>
            <a:r>
              <a:rPr lang="en-US" altLang="en-US" dirty="0" err="1" smtClean="0"/>
              <a:t>TradeMe</a:t>
            </a:r>
            <a:r>
              <a:rPr lang="en-US" altLang="en-US" dirty="0" smtClean="0"/>
              <a:t> server-end consisting of a database to store customers, listings, </a:t>
            </a:r>
            <a:r>
              <a:rPr lang="en-US" altLang="en-US" dirty="0" smtClean="0"/>
              <a:t>images.</a:t>
            </a:r>
            <a:endParaRPr lang="en-US" altLang="en-US" dirty="0" smtClean="0"/>
          </a:p>
          <a:p>
            <a:r>
              <a:rPr lang="en-US" altLang="en-US" dirty="0" smtClean="0"/>
              <a:t>Key roles –  end user, developer, owner (organization)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07F3-79D7-4D25-8379-D9130106B007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72"/>
    </mc:Choice>
    <mc:Fallback xmlns="">
      <p:transition spd="slow" advTm="154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n>
                  <a:noFill/>
                </a:ln>
              </a:rPr>
              <a:t>Notes on Managing the Project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Lots of design diagrams – show different views of the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Design is a complex activity with multiple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One diagram builds on/complements another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Not everything is diagrammed, especially for a small project. Pick and choose.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Programming is also done concurrently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You don’t design everything then code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You do some design, some coding, some design, some coding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1EBBC-0735-4BE7-B716-AF917E853B97}" type="slidenum">
              <a:rPr lang="en-US" altLang="en-US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4"/>
    </mc:Choice>
    <mc:Fallback xmlns="">
      <p:transition spd="slow" advTm="70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Day 5 Activities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Core Process 4: Design System Components</a:t>
            </a:r>
          </a:p>
          <a:p>
            <a:pPr lvl="1"/>
            <a:r>
              <a:rPr lang="en-US" altLang="en-US" dirty="0" smtClean="0"/>
              <a:t>Continue with design details</a:t>
            </a:r>
          </a:p>
          <a:p>
            <a:pPr lvl="1"/>
            <a:r>
              <a:rPr lang="en-US" altLang="en-US" dirty="0" smtClean="0"/>
              <a:t>In iterative development: Proceed use case by use case developing code</a:t>
            </a:r>
          </a:p>
          <a:p>
            <a:pPr lvl="1"/>
            <a:r>
              <a:rPr lang="en-US" altLang="en-US" dirty="0" smtClean="0"/>
              <a:t>In agile development: Proceed by developing code for user stories</a:t>
            </a:r>
          </a:p>
          <a:p>
            <a:r>
              <a:rPr lang="en-US" altLang="en-US" dirty="0" smtClean="0"/>
              <a:t>Core Process 5: Build, Test, and Integrate System Components</a:t>
            </a:r>
          </a:p>
          <a:p>
            <a:pPr lvl="1"/>
            <a:r>
              <a:rPr lang="en-US" altLang="en-US" dirty="0" smtClean="0"/>
              <a:t>Continue programming - coding (build)</a:t>
            </a:r>
          </a:p>
          <a:p>
            <a:pPr lvl="1"/>
            <a:r>
              <a:rPr lang="en-US" altLang="en-US" dirty="0" smtClean="0"/>
              <a:t>Iterative development: Build use case by use case</a:t>
            </a:r>
          </a:p>
          <a:p>
            <a:pPr lvl="1"/>
            <a:r>
              <a:rPr lang="en-US" altLang="en-US" dirty="0" smtClean="0"/>
              <a:t>Perform unit and integration tests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B5E7-9B16-4200-95EE-58D6A8A9B24F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39"/>
    </mc:Choice>
    <mc:Fallback xmlns="">
      <p:transition spd="slow" advTm="9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Code Example for One Class</a:t>
            </a:r>
            <a:endParaRPr lang="en-US" altLang="en-US" dirty="0" smtClean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4965" r="4965"/>
          <a:stretch>
            <a:fillRect/>
          </a:stretch>
        </p:blipFill>
        <p:spPr>
          <a:xfrm>
            <a:off x="3505200" y="585051"/>
            <a:ext cx="5334000" cy="5615699"/>
          </a:xfrm>
        </p:spPr>
      </p:pic>
      <p:sp>
        <p:nvSpPr>
          <p:cNvPr id="64516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mtClean="0"/>
              <a:t>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BA981-676D-46CD-92DF-F6DD056F45E0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1"/>
    </mc:Choice>
    <mc:Fallback xmlns="">
      <p:transition spd="slow" advTm="5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Day 6 Activities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Core Process 6: Complete System Testing and Deploy the System </a:t>
            </a:r>
          </a:p>
          <a:p>
            <a:pPr lvl="1"/>
            <a:r>
              <a:rPr lang="en-US" altLang="en-US" smtClean="0"/>
              <a:t>Perform system functional testing</a:t>
            </a:r>
          </a:p>
          <a:p>
            <a:pPr lvl="1"/>
            <a:r>
              <a:rPr lang="en-US" altLang="en-US" smtClean="0"/>
              <a:t>Perform user acceptance testing</a:t>
            </a:r>
          </a:p>
          <a:p>
            <a:pPr lvl="1"/>
            <a:r>
              <a:rPr lang="en-US" altLang="en-US" smtClean="0"/>
              <a:t>Possibly deploy part of system</a:t>
            </a:r>
          </a:p>
          <a:p>
            <a:pPr lvl="1"/>
            <a:endParaRPr lang="en-US" altLang="en-US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B9B-04BC-4F12-8755-0C9AA3694FEB}" type="slidenum">
              <a:rPr lang="en-US" altLang="en-US" smtClean="0"/>
              <a:pPr/>
              <a:t>43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2"/>
    </mc:Choice>
    <mc:Fallback xmlns="">
      <p:transition spd="slow" advTm="4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n>
                  <a:noFill/>
                </a:ln>
              </a:rPr>
              <a:t>Workflow of Testing Tasks</a:t>
            </a:r>
            <a:endParaRPr lang="en-US" altLang="en-US" sz="2400" smtClean="0">
              <a:ln>
                <a:noFill/>
              </a:ln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2DD59-4FAE-4ACC-9BDB-FD2E36FC9747}" type="slidenum">
              <a:rPr lang="en-US" altLang="en-US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66563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722" y="2438400"/>
            <a:ext cx="7661140" cy="22860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38"/>
    </mc:Choice>
    <mc:Fallback xmlns="">
      <p:transition spd="slow" advTm="5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n>
                  <a:noFill/>
                </a:ln>
              </a:rPr>
              <a:t>First Iteration Recap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This was a 6 day iteration of small project</a:t>
            </a:r>
          </a:p>
          <a:p>
            <a:pPr lvl="1" eaLnBrk="1" hangingPunct="1"/>
            <a:r>
              <a:rPr lang="en-US" altLang="en-US" dirty="0" smtClean="0"/>
              <a:t>Most iterations are longer (2 to 4 weeks)</a:t>
            </a:r>
          </a:p>
          <a:p>
            <a:pPr lvl="1" eaLnBrk="1" hangingPunct="1"/>
            <a:r>
              <a:rPr lang="en-US" altLang="en-US" dirty="0" smtClean="0"/>
              <a:t>This project might be 2 iterations</a:t>
            </a:r>
          </a:p>
          <a:p>
            <a:pPr lvl="1" eaLnBrk="1" hangingPunct="1"/>
            <a:r>
              <a:rPr lang="en-US" altLang="en-US" dirty="0" smtClean="0"/>
              <a:t>Most projects have many more iterations </a:t>
            </a:r>
          </a:p>
          <a:p>
            <a:pPr eaLnBrk="1" hangingPunct="1"/>
            <a:r>
              <a:rPr lang="en-US" altLang="en-US" dirty="0" smtClean="0"/>
              <a:t>End users were involved to provide, check, and test requirements </a:t>
            </a:r>
          </a:p>
          <a:p>
            <a:pPr eaLnBrk="1" hangingPunct="1"/>
            <a:r>
              <a:rPr lang="en-US" altLang="en-US" dirty="0" smtClean="0"/>
              <a:t>Days 4 and 5 involved design and programming concurrently.</a:t>
            </a:r>
          </a:p>
          <a:p>
            <a:pPr lvl="1" eaLnBrk="1" hangingPunct="1"/>
            <a:endParaRPr lang="en-US" altLang="en-US" dirty="0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7336D-2083-401A-AAB0-7E327D396D0A}" type="slidenum">
              <a:rPr lang="en-US" altLang="en-US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5"/>
    </mc:Choice>
    <mc:Fallback xmlns="">
      <p:transition spd="slow" advTm="5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textbook covers SDLC activities 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tasks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62A1D7-4429-4119-B9A8-1DA938E66864}" type="slidenum">
              <a:rPr lang="en-US" altLang="en-US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23" y="1690689"/>
            <a:ext cx="7602753" cy="4038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6"/>
    </mc:Choice>
    <mc:Fallback xmlns="">
      <p:transition spd="slow" advTm="1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Rest of the Book …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Part I: An Introduction to Systems Development</a:t>
            </a:r>
          </a:p>
          <a:p>
            <a:pPr lvl="1"/>
            <a:r>
              <a:rPr lang="en-US" altLang="en-US" smtClean="0"/>
              <a:t>Chapter 1: From Beginning to End</a:t>
            </a:r>
          </a:p>
          <a:p>
            <a:pPr lvl="2"/>
            <a:r>
              <a:rPr lang="en-US" altLang="en-US" smtClean="0"/>
              <a:t>Small project overview emphasizing analysis and design and iterative development</a:t>
            </a:r>
          </a:p>
          <a:p>
            <a:pPr lvl="1"/>
            <a:r>
              <a:rPr lang="en-US" altLang="en-US" smtClean="0"/>
              <a:t>Online Chapter A: The Systems Analyst</a:t>
            </a:r>
          </a:p>
          <a:p>
            <a:pPr lvl="2"/>
            <a:r>
              <a:rPr lang="en-US" altLang="en-US" smtClean="0"/>
              <a:t>More about the role of the systems analyst in systems development, including system concepts and careers</a:t>
            </a:r>
          </a:p>
          <a:p>
            <a:r>
              <a:rPr lang="en-US" smtClean="0"/>
              <a:t>Part II. Systems Analysis Activities</a:t>
            </a:r>
          </a:p>
          <a:p>
            <a:pPr lvl="1"/>
            <a:r>
              <a:rPr lang="en-US" altLang="en-US" smtClean="0"/>
              <a:t>Chapter 2: Investigating System Requirements</a:t>
            </a:r>
          </a:p>
          <a:p>
            <a:pPr lvl="2"/>
            <a:r>
              <a:rPr lang="en-US" altLang="en-US" smtClean="0"/>
              <a:t>More about core process 3: Systems analysis activities</a:t>
            </a:r>
          </a:p>
          <a:p>
            <a:pPr lvl="1"/>
            <a:r>
              <a:rPr lang="en-US" altLang="en-US" smtClean="0"/>
              <a:t>Chapter 3: Identifying Use Cases</a:t>
            </a:r>
          </a:p>
          <a:p>
            <a:pPr lvl="2"/>
            <a:r>
              <a:rPr lang="en-US" altLang="en-US" smtClean="0"/>
              <a:t>Techniques for Identifying and modeling use cases for systems analysis</a:t>
            </a:r>
          </a:p>
          <a:p>
            <a:pPr lvl="1"/>
            <a:r>
              <a:rPr lang="en-US" altLang="en-US" smtClean="0"/>
              <a:t>Chapter 4: Domain Modeling</a:t>
            </a:r>
          </a:p>
          <a:p>
            <a:pPr lvl="2"/>
            <a:r>
              <a:rPr lang="en-US" altLang="en-US" smtClean="0"/>
              <a:t>Techniques for identifying and modeling domain classes for systems analysis</a:t>
            </a:r>
          </a:p>
          <a:p>
            <a:pPr lvl="1"/>
            <a:r>
              <a:rPr lang="en-US" altLang="en-US" smtClean="0"/>
              <a:t>Chapter 5: Use Case Modeling</a:t>
            </a:r>
          </a:p>
          <a:p>
            <a:pPr lvl="2"/>
            <a:r>
              <a:rPr lang="en-US" altLang="en-US" smtClean="0"/>
              <a:t>Modeling more details about use cases</a:t>
            </a:r>
          </a:p>
          <a:p>
            <a:pPr lvl="2"/>
            <a:endParaRPr lang="en-US" altLang="en-US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BECA-76DA-4DD7-A494-2278D40CEC25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41"/>
    </mc:Choice>
    <mc:Fallback xmlns="">
      <p:transition spd="slow" advTm="6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Rest of the Book …</a:t>
            </a:r>
            <a:endParaRPr lang="en-US" altLang="en-US" dirty="0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smtClean="0"/>
              <a:t>Online Chapter B: The Traditional Approach to Requirements</a:t>
            </a:r>
          </a:p>
          <a:p>
            <a:pPr lvl="2"/>
            <a:r>
              <a:rPr lang="en-US" altLang="en-US" smtClean="0"/>
              <a:t>DFD and networks</a:t>
            </a:r>
          </a:p>
          <a:p>
            <a:r>
              <a:rPr lang="en-US" altLang="en-US" smtClean="0"/>
              <a:t>Part III. Essentials of Systems Design</a:t>
            </a:r>
          </a:p>
          <a:p>
            <a:pPr lvl="1"/>
            <a:r>
              <a:rPr lang="en-US" altLang="en-US" smtClean="0"/>
              <a:t>Chapter 6: Foundations of Systems Design</a:t>
            </a:r>
          </a:p>
          <a:p>
            <a:pPr lvl="2"/>
            <a:r>
              <a:rPr lang="en-US" altLang="en-US" smtClean="0"/>
              <a:t>Design activities, Controls and Security</a:t>
            </a:r>
          </a:p>
          <a:p>
            <a:pPr lvl="1"/>
            <a:r>
              <a:rPr lang="en-US" altLang="en-US" smtClean="0"/>
              <a:t>Chapter 7: Designing the System Architecture</a:t>
            </a:r>
          </a:p>
          <a:p>
            <a:pPr lvl="2"/>
            <a:r>
              <a:rPr lang="en-US" altLang="en-US" smtClean="0"/>
              <a:t>Architectural concepts, interoperability, designing components</a:t>
            </a:r>
          </a:p>
          <a:p>
            <a:pPr lvl="1"/>
            <a:r>
              <a:rPr lang="en-US" altLang="en-US" smtClean="0"/>
              <a:t>Chapter 8: Designing the User Interface</a:t>
            </a:r>
          </a:p>
          <a:p>
            <a:pPr lvl="2"/>
            <a:r>
              <a:rPr lang="en-US" altLang="en-US" smtClean="0"/>
              <a:t>Input and output design</a:t>
            </a:r>
          </a:p>
          <a:p>
            <a:pPr lvl="1"/>
            <a:r>
              <a:rPr lang="en-US" altLang="en-US" smtClean="0"/>
              <a:t>Chapter 9: Designing the Database</a:t>
            </a:r>
          </a:p>
          <a:p>
            <a:pPr lvl="2"/>
            <a:r>
              <a:rPr lang="en-US" altLang="en-US" smtClean="0"/>
              <a:t>Designing the schema – tables, data types, keys</a:t>
            </a:r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D012-F786-48AC-ADAF-6E0117AB0920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0"/>
    </mc:Choice>
    <mc:Fallback xmlns="">
      <p:transition spd="slow" advTm="3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Rest of the Book …</a:t>
            </a:r>
            <a:endParaRPr lang="en-US" altLang="en-US" dirty="0" smtClean="0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Part IV. Projects and Project Management</a:t>
            </a:r>
          </a:p>
          <a:p>
            <a:pPr lvl="1"/>
            <a:r>
              <a:rPr lang="en-US" altLang="en-US" smtClean="0"/>
              <a:t>Chapter 10: Approaches to Systems Development</a:t>
            </a:r>
          </a:p>
          <a:p>
            <a:pPr lvl="2"/>
            <a:r>
              <a:rPr lang="en-US" altLang="en-US" smtClean="0"/>
              <a:t>Predictive and adaptive</a:t>
            </a:r>
          </a:p>
          <a:p>
            <a:pPr lvl="1"/>
            <a:r>
              <a:rPr lang="en-US" altLang="en-US" smtClean="0"/>
              <a:t>Chapter 11: Project planning and Project Management</a:t>
            </a:r>
          </a:p>
          <a:p>
            <a:r>
              <a:rPr lang="en-US" altLang="en-US" smtClean="0"/>
              <a:t>Part V. Advanced Design and Deployment </a:t>
            </a:r>
          </a:p>
          <a:p>
            <a:pPr lvl="1"/>
            <a:r>
              <a:rPr lang="en-US" altLang="en-US" smtClean="0"/>
              <a:t>Chapter 12: Object-Oriented Design: Fundamentals</a:t>
            </a:r>
          </a:p>
          <a:p>
            <a:pPr lvl="2"/>
            <a:r>
              <a:rPr lang="en-US" altLang="en-US" smtClean="0"/>
              <a:t>Principles, Design Classes, CRC Cards</a:t>
            </a:r>
          </a:p>
          <a:p>
            <a:pPr lvl="1"/>
            <a:r>
              <a:rPr lang="en-US" altLang="en-US" smtClean="0"/>
              <a:t>Chapter 13: Object-Oriented Design: Use Case Realization</a:t>
            </a:r>
          </a:p>
          <a:p>
            <a:pPr lvl="2"/>
            <a:r>
              <a:rPr lang="en-US" altLang="en-US" smtClean="0"/>
              <a:t>Communication and Sequence Diagrams, three layer design</a:t>
            </a:r>
          </a:p>
          <a:p>
            <a:pPr lvl="1"/>
            <a:r>
              <a:rPr lang="en-US" altLang="en-US" smtClean="0"/>
              <a:t>Chapter 14: Deploying the New System</a:t>
            </a:r>
          </a:p>
          <a:p>
            <a:pPr lvl="2"/>
            <a:r>
              <a:rPr lang="en-US" altLang="en-US" smtClean="0"/>
              <a:t>Testing, deployment, support activities</a:t>
            </a:r>
          </a:p>
          <a:p>
            <a:pPr lvl="1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E63CD-D33C-4325-A853-4BA3913A9FFA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0"/>
    </mc:Choice>
    <mc:Fallback xmlns="">
      <p:transition spd="slow" advTm="2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System Development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Systems analysis – the activities that enable a person to understand and specify </a:t>
            </a:r>
            <a:r>
              <a:rPr lang="en-GB" altLang="en-US" b="1" i="1" dirty="0" smtClean="0">
                <a:solidFill>
                  <a:srgbClr val="FF0000"/>
                </a:solidFill>
              </a:rPr>
              <a:t>what</a:t>
            </a:r>
            <a:r>
              <a:rPr lang="en-GB" altLang="en-US" dirty="0" smtClean="0"/>
              <a:t> an information system should accomplish</a:t>
            </a:r>
          </a:p>
          <a:p>
            <a:r>
              <a:rPr lang="en-GB" altLang="en-US" dirty="0" smtClean="0"/>
              <a:t>Systems design – the activities that enable a person to define and describe in detail </a:t>
            </a:r>
            <a:r>
              <a:rPr lang="en-GB" altLang="en-US" b="1" i="1" dirty="0" smtClean="0">
                <a:solidFill>
                  <a:srgbClr val="FF0000"/>
                </a:solidFill>
              </a:rPr>
              <a:t>how</a:t>
            </a:r>
            <a:r>
              <a:rPr lang="en-GB" altLang="en-US" dirty="0" smtClean="0"/>
              <a:t> the system solves a need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7678-7C6C-49B7-8B1D-AC704B0405B8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58112"/>
            <a:ext cx="5105400" cy="291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7"/>
    </mc:Choice>
    <mc:Fallback xmlns="">
      <p:transition spd="slow" advTm="101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End of lecture 1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CBAA9-90DB-4660-AD4B-6F6D2D3C1D65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"/>
    </mc:Choice>
    <mc:Fallback xmlns="">
      <p:transition spd="slow" advTm="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Systems Development Life Cycle (SDLC)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Development is usually organised as a </a:t>
            </a:r>
            <a:r>
              <a:rPr lang="en-GB" altLang="en-US" b="1" i="1" dirty="0" smtClean="0"/>
              <a:t>project</a:t>
            </a:r>
            <a:r>
              <a:rPr lang="en-GB" altLang="en-US" dirty="0" smtClean="0"/>
              <a:t> – a planned undertaking that has a beginning and end and that produces some definite result</a:t>
            </a:r>
          </a:p>
          <a:p>
            <a:pPr lvl="1"/>
            <a:r>
              <a:rPr lang="en-GB" altLang="en-US" dirty="0" smtClean="0"/>
              <a:t>Used to develop an information system</a:t>
            </a:r>
          </a:p>
          <a:p>
            <a:pPr lvl="1"/>
            <a:r>
              <a:rPr lang="en-GB" altLang="en-US" dirty="0" smtClean="0"/>
              <a:t>Requires knowledge of systems analysis and systems design tools and techniques</a:t>
            </a:r>
          </a:p>
          <a:p>
            <a:pPr lvl="1"/>
            <a:endParaRPr lang="en-US" altLang="en-US" dirty="0"/>
          </a:p>
          <a:p>
            <a:r>
              <a:rPr lang="en-US" altLang="en-US" dirty="0" smtClean="0"/>
              <a:t>The SDLC is a </a:t>
            </a:r>
            <a:r>
              <a:rPr lang="en-US" altLang="en-US" b="1" i="1" dirty="0" smtClean="0"/>
              <a:t>process</a:t>
            </a:r>
            <a:r>
              <a:rPr lang="en-US" altLang="en-US" dirty="0" smtClean="0"/>
              <a:t> (sequence of events) – a lifecycle from new idea to final product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C747-5DD7-45B8-915D-79B0D6BD5E5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26"/>
    </mc:Choice>
    <mc:Fallback xmlns="">
      <p:transition spd="slow" advTm="6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Development Life Cycle (SDLC)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The SDLC consists of all activities required to build, launch, and maintain an information system. Six core processes are:</a:t>
            </a:r>
          </a:p>
          <a:p>
            <a:pPr lvl="1"/>
            <a:r>
              <a:rPr lang="en-GB" altLang="en-US" dirty="0" smtClean="0"/>
              <a:t>Identify the problem or need and obtain approval</a:t>
            </a:r>
          </a:p>
          <a:p>
            <a:pPr lvl="1"/>
            <a:r>
              <a:rPr lang="en-GB" altLang="en-US" dirty="0" smtClean="0"/>
              <a:t>Plan and monitor the project</a:t>
            </a:r>
          </a:p>
          <a:p>
            <a:pPr lvl="1"/>
            <a:r>
              <a:rPr lang="en-GB" altLang="en-US" dirty="0" smtClean="0"/>
              <a:t>Discover and understand the details of the problem or need</a:t>
            </a:r>
          </a:p>
          <a:p>
            <a:pPr lvl="1"/>
            <a:r>
              <a:rPr lang="en-GB" altLang="en-US" dirty="0" smtClean="0"/>
              <a:t>Design the system components that solve the problem</a:t>
            </a:r>
          </a:p>
          <a:p>
            <a:pPr lvl="1"/>
            <a:r>
              <a:rPr lang="en-GB" altLang="en-US" dirty="0" smtClean="0"/>
              <a:t>Build, test, and integrate system components</a:t>
            </a:r>
          </a:p>
          <a:p>
            <a:pPr lvl="1"/>
            <a:r>
              <a:rPr lang="en-GB" altLang="en-US" dirty="0" smtClean="0"/>
              <a:t>Complete system tests and then deploy the solution</a:t>
            </a:r>
            <a:endParaRPr lang="en-GB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18D9-C8DD-4507-9FAE-91FB6F26A56B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162300" y="58351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0070C0"/>
                </a:solidFill>
              </a:rPr>
              <a:t>Just like building a house</a:t>
            </a:r>
            <a:endParaRPr lang="en-NZ" b="1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23"/>
    </mc:Choice>
    <mc:Fallback xmlns="">
      <p:transition spd="slow" advTm="142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Development Life Cycle (SDLC)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The SDLC consists of all activities required to build, launch, and maintain an information system. Six core processes are:</a:t>
            </a:r>
          </a:p>
          <a:p>
            <a:pPr lvl="1"/>
            <a:r>
              <a:rPr lang="en-GB" altLang="en-US" dirty="0" smtClean="0"/>
              <a:t>Identify the problem or need and obtain approval</a:t>
            </a:r>
          </a:p>
          <a:p>
            <a:pPr lvl="1"/>
            <a:r>
              <a:rPr lang="en-GB" altLang="en-US" dirty="0" smtClean="0"/>
              <a:t>Plan and monitor the project</a:t>
            </a:r>
          </a:p>
          <a:p>
            <a:pPr lvl="1"/>
            <a:r>
              <a:rPr lang="en-GB" altLang="en-US" dirty="0" smtClean="0"/>
              <a:t>Discover and understand the details of the problem or need</a:t>
            </a:r>
          </a:p>
          <a:p>
            <a:pPr lvl="1"/>
            <a:r>
              <a:rPr lang="en-GB" altLang="en-US" dirty="0" smtClean="0"/>
              <a:t>Design the system components that solve the problem</a:t>
            </a:r>
          </a:p>
          <a:p>
            <a:pPr lvl="1"/>
            <a:r>
              <a:rPr lang="en-GB" altLang="en-US" dirty="0" smtClean="0"/>
              <a:t>Build, test, and integrate system components</a:t>
            </a:r>
          </a:p>
          <a:p>
            <a:pPr lvl="1"/>
            <a:r>
              <a:rPr lang="en-GB" altLang="en-US" dirty="0" smtClean="0"/>
              <a:t>Complete system tests and then deploy the solution</a:t>
            </a:r>
            <a:endParaRPr lang="en-GB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C18D9-C8DD-4507-9FAE-91FB6F26A56B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162300" y="58351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0000"/>
                </a:solidFill>
              </a:rPr>
              <a:t>NOT Just like building a house</a:t>
            </a:r>
            <a:endParaRPr lang="en-NZ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3"/>
    </mc:Choice>
    <mc:Fallback xmlns="">
      <p:transition spd="slow" advTm="4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System Development Life Cycle (SDLC)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System development life cycle – the approach used to develop a particular information system </a:t>
            </a:r>
          </a:p>
          <a:p>
            <a:r>
              <a:rPr lang="en-GB" altLang="en-US" dirty="0" smtClean="0"/>
              <a:t>AKA - system development methodology – but that is not accurate</a:t>
            </a:r>
          </a:p>
          <a:p>
            <a:r>
              <a:rPr lang="en-GB" altLang="en-US" dirty="0" smtClean="0"/>
              <a:t>There are many different ways to develop an information system. The sequence of activities and the people’s roles are different but the outcome is the same - a well-designed and useful software-based system</a:t>
            </a:r>
          </a:p>
          <a:p>
            <a:pPr lvl="2"/>
            <a:r>
              <a:rPr lang="en-GB" altLang="en-US" dirty="0" smtClean="0"/>
              <a:t>Traditional SDLC</a:t>
            </a:r>
          </a:p>
          <a:p>
            <a:pPr lvl="2"/>
            <a:r>
              <a:rPr lang="en-GB" altLang="en-US" dirty="0" smtClean="0"/>
              <a:t>Unified process</a:t>
            </a:r>
          </a:p>
          <a:p>
            <a:pPr lvl="2"/>
            <a:r>
              <a:rPr lang="en-GB" altLang="en-US" dirty="0" smtClean="0"/>
              <a:t>Iterative development</a:t>
            </a:r>
          </a:p>
          <a:p>
            <a:pPr lvl="2"/>
            <a:r>
              <a:rPr lang="en-GB" altLang="en-US" dirty="0" smtClean="0"/>
              <a:t>Cyclic development</a:t>
            </a:r>
          </a:p>
          <a:p>
            <a:pPr lvl="2"/>
            <a:r>
              <a:rPr lang="en-GB" altLang="en-US" dirty="0" smtClean="0"/>
              <a:t>Scrum</a:t>
            </a:r>
          </a:p>
          <a:p>
            <a:pPr lvl="2"/>
            <a:r>
              <a:rPr lang="en-GB" altLang="en-US" dirty="0" smtClean="0"/>
              <a:t>Extreme programming</a:t>
            </a:r>
          </a:p>
          <a:p>
            <a:pPr lvl="2"/>
            <a:r>
              <a:rPr lang="en-GB" altLang="en-US" dirty="0" smtClean="0"/>
              <a:t>Agile software development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- Chapter 1          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9E8D-1455-474A-AFAC-74568F36D6ED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25"/>
    </mc:Choice>
    <mc:Fallback xmlns="">
      <p:transition spd="slow" advTm="9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7682</TotalTime>
  <Words>3099</Words>
  <Application>Microsoft Office PowerPoint</Application>
  <PresentationFormat>On-screen Show (4:3)</PresentationFormat>
  <Paragraphs>363</Paragraphs>
  <Slides>50</Slides>
  <Notes>12</Notes>
  <HiddenSlides>0</HiddenSlides>
  <MMClips>50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 An Overview of Systems Analysis and Design</vt:lpstr>
      <vt:lpstr>Chapter 1 Outline</vt:lpstr>
      <vt:lpstr>Software Development</vt:lpstr>
      <vt:lpstr> System Development</vt:lpstr>
      <vt:lpstr> Systems Development Life Cycle (SDLC)</vt:lpstr>
      <vt:lpstr>System Development Life Cycle (SDLC)</vt:lpstr>
      <vt:lpstr>System Development Life Cycle (SDLC)</vt:lpstr>
      <vt:lpstr>System Development Life Cycle (SDLC)</vt:lpstr>
      <vt:lpstr>Iterative Development</vt:lpstr>
      <vt:lpstr>Iterative Systems Development Lifecycle (SDLC) – this cycle has 6 core processes</vt:lpstr>
      <vt:lpstr>Agile and other methodologies </vt:lpstr>
      <vt:lpstr>Textbook case study Ridgeline Mountain Outfitters (RMO) </vt:lpstr>
      <vt:lpstr>PowerPoint Presentation</vt:lpstr>
      <vt:lpstr>Ridgeline Mountain Outfitters (RMO) </vt:lpstr>
      <vt:lpstr>RMO Tradeshow System - Example </vt:lpstr>
      <vt:lpstr>RMO Tradeshow System </vt:lpstr>
      <vt:lpstr>Initial Activities – pre-project</vt:lpstr>
      <vt:lpstr>System Vision Document </vt:lpstr>
      <vt:lpstr>Problem Description </vt:lpstr>
      <vt:lpstr>System Capabilities</vt:lpstr>
      <vt:lpstr>Business Benefits</vt:lpstr>
      <vt:lpstr>Day 1 Activities </vt:lpstr>
      <vt:lpstr>       Work Breakdown Structure for the Iteration  - not used in an agile project </vt:lpstr>
      <vt:lpstr>Work Sequence Draft for Iteration </vt:lpstr>
      <vt:lpstr>Day 2 Activities </vt:lpstr>
      <vt:lpstr>Identify Use Cases Both subsystems </vt:lpstr>
      <vt:lpstr>Identify Object Classes Both subsystems </vt:lpstr>
      <vt:lpstr>Preliminary Class Diagram Both subsystems </vt:lpstr>
      <vt:lpstr>Day 3 Activities </vt:lpstr>
      <vt:lpstr>Supplier Information Subsystem</vt:lpstr>
      <vt:lpstr>Use Case Diagram (a model) Supplier information subsystem</vt:lpstr>
      <vt:lpstr>Another model:  Activity Diagram (Workflow) </vt:lpstr>
      <vt:lpstr>Another model: Draft Screen Layout Look up supplier use case</vt:lpstr>
      <vt:lpstr>Day 4 Activities </vt:lpstr>
      <vt:lpstr>Database Schema</vt:lpstr>
      <vt:lpstr>Another model:  Architectural Configuration Diagram</vt:lpstr>
      <vt:lpstr>Another model:   Preliminary Design Class Diagram </vt:lpstr>
      <vt:lpstr>Another model:  Subsystem Architectural Design Diagram</vt:lpstr>
      <vt:lpstr>Notes on Managing the Project </vt:lpstr>
      <vt:lpstr>Day 5 Activities </vt:lpstr>
      <vt:lpstr>Code Example for One Class</vt:lpstr>
      <vt:lpstr>Day 6 Activities </vt:lpstr>
      <vt:lpstr>Workflow of Testing Tasks</vt:lpstr>
      <vt:lpstr>First Iteration Recap </vt:lpstr>
      <vt:lpstr>The textbook covers SDLC activities and tasks</vt:lpstr>
      <vt:lpstr>The Rest of the Book …</vt:lpstr>
      <vt:lpstr>The Rest of the Book …</vt:lpstr>
      <vt:lpstr>The Rest of the Book …</vt:lpstr>
      <vt:lpstr>End of lecture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From bla to bla</dc:title>
  <dc:creator>John</dc:creator>
  <cp:lastModifiedBy>Diane Str</cp:lastModifiedBy>
  <cp:revision>110</cp:revision>
  <cp:lastPrinted>1601-01-01T00:00:00Z</cp:lastPrinted>
  <dcterms:created xsi:type="dcterms:W3CDTF">2011-10-31T16:54:53Z</dcterms:created>
  <dcterms:modified xsi:type="dcterms:W3CDTF">2021-07-09T00:51:25Z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