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9" r:id="rId2"/>
  </p:sldMasterIdLst>
  <p:notesMasterIdLst>
    <p:notesMasterId r:id="rId56"/>
  </p:notesMasterIdLst>
  <p:sldIdLst>
    <p:sldId id="356" r:id="rId3"/>
    <p:sldId id="256" r:id="rId4"/>
    <p:sldId id="257" r:id="rId5"/>
    <p:sldId id="314" r:id="rId6"/>
    <p:sldId id="263" r:id="rId7"/>
    <p:sldId id="431" r:id="rId8"/>
    <p:sldId id="470" r:id="rId9"/>
    <p:sldId id="432" r:id="rId10"/>
    <p:sldId id="433" r:id="rId11"/>
    <p:sldId id="477" r:id="rId12"/>
    <p:sldId id="434" r:id="rId13"/>
    <p:sldId id="471" r:id="rId14"/>
    <p:sldId id="476" r:id="rId15"/>
    <p:sldId id="467" r:id="rId16"/>
    <p:sldId id="435" r:id="rId17"/>
    <p:sldId id="436" r:id="rId18"/>
    <p:sldId id="437" r:id="rId19"/>
    <p:sldId id="473" r:id="rId20"/>
    <p:sldId id="438" r:id="rId21"/>
    <p:sldId id="439" r:id="rId22"/>
    <p:sldId id="441" r:id="rId23"/>
    <p:sldId id="472" r:id="rId24"/>
    <p:sldId id="478" r:id="rId25"/>
    <p:sldId id="440" r:id="rId26"/>
    <p:sldId id="442" r:id="rId27"/>
    <p:sldId id="443" r:id="rId28"/>
    <p:sldId id="444" r:id="rId29"/>
    <p:sldId id="445" r:id="rId30"/>
    <p:sldId id="474" r:id="rId31"/>
    <p:sldId id="479" r:id="rId32"/>
    <p:sldId id="447" r:id="rId33"/>
    <p:sldId id="468" r:id="rId34"/>
    <p:sldId id="448" r:id="rId35"/>
    <p:sldId id="450" r:id="rId36"/>
    <p:sldId id="449" r:id="rId37"/>
    <p:sldId id="451" r:id="rId38"/>
    <p:sldId id="446" r:id="rId39"/>
    <p:sldId id="452" r:id="rId40"/>
    <p:sldId id="453" r:id="rId41"/>
    <p:sldId id="454" r:id="rId42"/>
    <p:sldId id="455" r:id="rId43"/>
    <p:sldId id="456" r:id="rId44"/>
    <p:sldId id="457" r:id="rId45"/>
    <p:sldId id="458" r:id="rId46"/>
    <p:sldId id="459" r:id="rId47"/>
    <p:sldId id="460" r:id="rId48"/>
    <p:sldId id="475" r:id="rId49"/>
    <p:sldId id="461" r:id="rId50"/>
    <p:sldId id="463" r:id="rId51"/>
    <p:sldId id="464" r:id="rId52"/>
    <p:sldId id="465" r:id="rId53"/>
    <p:sldId id="466" r:id="rId54"/>
    <p:sldId id="480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86897" autoAdjust="0"/>
  </p:normalViewPr>
  <p:slideViewPr>
    <p:cSldViewPr>
      <p:cViewPr varScale="1">
        <p:scale>
          <a:sx n="76" d="100"/>
          <a:sy n="76" d="100"/>
        </p:scale>
        <p:origin x="14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FD3291-EB99-4CCE-BE4B-28A4A7DE8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973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8BC71-4103-4A25-A846-B59FE86A780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69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272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Field Combination Controls</a:t>
            </a:r>
          </a:p>
          <a:p>
            <a:r>
              <a:rPr lang="en-NZ" dirty="0" smtClean="0"/>
              <a:t>Data being processed has an</a:t>
            </a:r>
            <a:r>
              <a:rPr lang="en-NZ" baseline="0" dirty="0" smtClean="0"/>
              <a:t> appropriate primary-key affiliated with it.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603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Opportunity</a:t>
            </a:r>
            <a:r>
              <a:rPr lang="en-US" baseline="0" dirty="0" smtClean="0"/>
              <a:t> can only be controlled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44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Privileged</a:t>
            </a:r>
            <a:r>
              <a:rPr lang="en-US" baseline="0" dirty="0" smtClean="0"/>
              <a:t> users can modify the data model</a:t>
            </a:r>
          </a:p>
          <a:p>
            <a:r>
              <a:rPr lang="en-US" baseline="0" dirty="0" smtClean="0"/>
              <a:t>Registered users can only modify the data in tables (not the model)</a:t>
            </a:r>
          </a:p>
          <a:p>
            <a:r>
              <a:rPr lang="en-US" baseline="0" dirty="0" smtClean="0"/>
              <a:t>Unauthorized users can previously be registered users or they are hackers pretending to be registered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049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Recipient broadcasts the public key. Public</a:t>
            </a:r>
            <a:r>
              <a:rPr lang="en-US" baseline="0" dirty="0" smtClean="0"/>
              <a:t> key is used to encrypt the data. Receiver</a:t>
            </a:r>
            <a:r>
              <a:rPr lang="en-US" dirty="0" smtClean="0"/>
              <a:t> uses the private key to decrypt the encrypted message. Public key can not be used to decrypt</a:t>
            </a:r>
            <a:r>
              <a:rPr lang="en-US" baseline="0" dirty="0" smtClean="0"/>
              <a:t> the encrypted message.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Problem: Is it an authorized sender?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541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Digital</a:t>
            </a:r>
            <a:r>
              <a:rPr lang="en-US" baseline="0" dirty="0" smtClean="0"/>
              <a:t> signature allows a recipient to be sure that the sender is the expected entity.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44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Secure transactions require authentication, authorization, privacy and integrity.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84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72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031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490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Activity diagrams</a:t>
            </a:r>
            <a:r>
              <a:rPr lang="en-NZ" baseline="0" dirty="0" smtClean="0"/>
              <a:t> in system analysis assists in user interface design.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66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Storyboard: Choose one</a:t>
            </a:r>
            <a:r>
              <a:rPr lang="en-NZ" baseline="0" dirty="0" smtClean="0"/>
              <a:t> path where branching is possible and carry on.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93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345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02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D3291-EB99-4CCE-BE4B-28A4A7DE8FD7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82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82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326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2415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48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0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5867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020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699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427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7957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0307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4714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454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27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7938" y="6008687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34EA8-3EAF-49B8-BC05-CB3445FC0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>
    <p:fade/>
  </p:transition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8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ransition>
    <p:fade/>
  </p:transition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slide" Target="slide17.xml"/><Relationship Id="rId4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029191" cy="6019800"/>
          </a:xfrm>
          <a:prstGeom prst="rect">
            <a:avLst/>
          </a:prstGeom>
        </p:spPr>
      </p:pic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609600" y="3733800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</a:rPr>
              <a:t>Chapter 6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9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Answer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772793"/>
          </a:xfrm>
        </p:spPr>
        <p:txBody>
          <a:bodyPr/>
          <a:lstStyle/>
          <a:p>
            <a:r>
              <a:rPr lang="en-NZ" i="1" dirty="0" smtClean="0"/>
              <a:t>Models are a communication tool that helps everyone on an agile project team to understand what they are building (creating, coding, and testing)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72849"/>
      </p:ext>
    </p:extLst>
  </p:cSld>
  <p:clrMapOvr>
    <a:masterClrMapping/>
  </p:clrMapOvr>
  <p:transition advTm="182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30188"/>
            <a:ext cx="2743200" cy="1495794"/>
          </a:xfrm>
        </p:spPr>
        <p:txBody>
          <a:bodyPr/>
          <a:lstStyle/>
          <a:p>
            <a:r>
              <a:rPr lang="en-US" sz="3600" dirty="0" smtClean="0"/>
              <a:t>Analysis Models to Design Models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3800" y="14552"/>
            <a:ext cx="4876800" cy="62438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53446"/>
      </p:ext>
    </p:extLst>
  </p:cSld>
  <p:clrMapOvr>
    <a:masterClrMapping/>
  </p:clrMapOvr>
  <p:transition advTm="2400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effectLst/>
              </a:rPr>
              <a:t>On </a:t>
            </a:r>
            <a:r>
              <a:rPr lang="en-US" sz="4000" dirty="0">
                <a:effectLst/>
              </a:rPr>
              <a:t>a project that uses </a:t>
            </a:r>
            <a:r>
              <a:rPr lang="en-US" sz="4000" dirty="0" smtClean="0">
                <a:effectLst/>
              </a:rPr>
              <a:t>iterative methodology such as Scrum to </a:t>
            </a:r>
            <a:r>
              <a:rPr lang="en-US" sz="4000" dirty="0">
                <a:effectLst/>
              </a:rPr>
              <a:t>develop the system, in which iteration does </a:t>
            </a:r>
            <a:r>
              <a:rPr lang="en-US" sz="4000" dirty="0" smtClean="0">
                <a:effectLst/>
              </a:rPr>
              <a:t>system </a:t>
            </a:r>
            <a:r>
              <a:rPr lang="en-US" sz="4000" dirty="0">
                <a:effectLst/>
              </a:rPr>
              <a:t>design begin? </a:t>
            </a: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Explain </a:t>
            </a:r>
            <a:r>
              <a:rPr lang="en-US" sz="4000" dirty="0">
                <a:effectLst/>
              </a:rPr>
              <a:t>why. 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6826"/>
      </p:ext>
    </p:extLst>
  </p:cSld>
  <p:clrMapOvr>
    <a:masterClrMapping/>
  </p:clrMapOvr>
  <p:transition advTm="359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Answer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314480"/>
          </a:xfrm>
        </p:spPr>
        <p:txBody>
          <a:bodyPr/>
          <a:lstStyle/>
          <a:p>
            <a:r>
              <a:rPr lang="en-NZ" i="1" dirty="0" smtClean="0"/>
              <a:t>Design is done during </a:t>
            </a:r>
            <a:r>
              <a:rPr lang="en-NZ" b="1" i="1" dirty="0" smtClean="0"/>
              <a:t>each</a:t>
            </a:r>
            <a:r>
              <a:rPr lang="en-NZ" i="1" dirty="0" smtClean="0"/>
              <a:t> iteration</a:t>
            </a:r>
          </a:p>
          <a:p>
            <a:r>
              <a:rPr lang="en-NZ" i="1" dirty="0" smtClean="0"/>
              <a:t>Designs can be updated in each iteration to reflect the new system architecture, new functions, and new ideas and requirements from the customer</a:t>
            </a:r>
            <a:endParaRPr lang="en-GB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08757"/>
      </p:ext>
    </p:extLst>
  </p:cSld>
  <p:clrMapOvr>
    <a:masterClrMapping/>
  </p:clrMapOvr>
  <p:transition advTm="314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dirty="0" smtClean="0"/>
              <a:t>Design Activities</a:t>
            </a:r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49455"/>
      </p:ext>
    </p:extLst>
  </p:cSld>
  <p:clrMapOvr>
    <a:masterClrMapping/>
  </p:clrMapOvr>
  <p:transition advTm="77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Activities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256276"/>
          </a:xfrm>
        </p:spPr>
        <p:txBody>
          <a:bodyPr/>
          <a:lstStyle/>
          <a:p>
            <a:r>
              <a:rPr lang="en-US" dirty="0" smtClean="0"/>
              <a:t>Design activities describe the components of the new system </a:t>
            </a:r>
          </a:p>
          <a:p>
            <a:pPr marL="1031875" lvl="1" indent="-514350">
              <a:buFont typeface="+mj-lt"/>
              <a:buAutoNum type="arabicPeriod"/>
            </a:pPr>
            <a:r>
              <a:rPr lang="en-US" dirty="0" smtClean="0"/>
              <a:t>The environment</a:t>
            </a:r>
          </a:p>
          <a:p>
            <a:pPr marL="1031875" lvl="1" indent="-514350">
              <a:buFont typeface="+mj-lt"/>
              <a:buAutoNum type="arabicPeriod"/>
            </a:pPr>
            <a:r>
              <a:rPr lang="en-US" dirty="0" smtClean="0"/>
              <a:t>Application components</a:t>
            </a:r>
          </a:p>
          <a:p>
            <a:pPr marL="1031875" lvl="1" indent="-514350">
              <a:buFont typeface="+mj-lt"/>
              <a:buAutoNum type="arabicPeriod"/>
            </a:pPr>
            <a:r>
              <a:rPr lang="en-US" dirty="0" smtClean="0"/>
              <a:t>User interface</a:t>
            </a:r>
          </a:p>
          <a:p>
            <a:pPr marL="1031875" lvl="1" indent="-514350">
              <a:buFont typeface="+mj-lt"/>
              <a:buAutoNum type="arabicPeriod"/>
            </a:pPr>
            <a:r>
              <a:rPr lang="en-US" dirty="0" smtClean="0"/>
              <a:t>Database</a:t>
            </a:r>
          </a:p>
          <a:p>
            <a:pPr marL="1031875" lvl="1" indent="-514350">
              <a:buFont typeface="+mj-lt"/>
              <a:buAutoNum type="arabicPeriod"/>
            </a:pPr>
            <a:r>
              <a:rPr lang="en-US" dirty="0" smtClean="0"/>
              <a:t>Software classes and methods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7502"/>
      </p:ext>
    </p:extLst>
  </p:cSld>
  <p:clrMapOvr>
    <a:masterClrMapping/>
  </p:clrMapOvr>
  <p:transition advTm="17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Design Activities and Iterations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35" y="1981200"/>
            <a:ext cx="8353267" cy="27737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69996"/>
      </p:ext>
    </p:extLst>
  </p:cSld>
  <p:clrMapOvr>
    <a:masterClrMapping/>
  </p:clrMapOvr>
  <p:transition advTm="307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Key Design Questions for each Activity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32" y="1811530"/>
            <a:ext cx="8097067" cy="3370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4" y="2296236"/>
            <a:ext cx="3770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1.</a:t>
            </a:r>
          </a:p>
          <a:p>
            <a:endParaRPr lang="en-NZ" dirty="0"/>
          </a:p>
          <a:p>
            <a:r>
              <a:rPr lang="en-NZ" dirty="0" smtClean="0"/>
              <a:t>2.</a:t>
            </a:r>
          </a:p>
          <a:p>
            <a:endParaRPr lang="en-NZ" dirty="0"/>
          </a:p>
          <a:p>
            <a:r>
              <a:rPr lang="en-NZ" dirty="0" smtClean="0"/>
              <a:t>3.</a:t>
            </a:r>
          </a:p>
          <a:p>
            <a:endParaRPr lang="en-NZ" dirty="0"/>
          </a:p>
          <a:p>
            <a:r>
              <a:rPr lang="en-NZ" dirty="0" smtClean="0"/>
              <a:t>4.</a:t>
            </a:r>
          </a:p>
          <a:p>
            <a:endParaRPr lang="en-NZ" dirty="0"/>
          </a:p>
          <a:p>
            <a:r>
              <a:rPr lang="en-NZ" dirty="0" smtClean="0"/>
              <a:t>5.</a:t>
            </a:r>
          </a:p>
          <a:p>
            <a:endParaRPr lang="en-NZ" dirty="0"/>
          </a:p>
        </p:txBody>
      </p:sp>
      <p:sp>
        <p:nvSpPr>
          <p:cNvPr id="5" name="Action Button: Home 4">
            <a:hlinkClick r:id="" action="ppaction://hlinkshowjump?jump=lastslideviewed" highlightClick="1"/>
          </p:cNvPr>
          <p:cNvSpPr/>
          <p:nvPr/>
        </p:nvSpPr>
        <p:spPr bwMode="auto">
          <a:xfrm>
            <a:off x="8458199" y="5486400"/>
            <a:ext cx="457201" cy="457200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77440"/>
      </p:ext>
    </p:extLst>
  </p:cSld>
  <p:clrMapOvr>
    <a:masterClrMapping/>
  </p:clrMapOvr>
  <p:transition advTm="1008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4000" dirty="0" smtClean="0"/>
              <a:t>Revision question </a:t>
            </a:r>
            <a:br>
              <a:rPr lang="en-US" sz="4000" dirty="0" smtClean="0"/>
            </a:br>
            <a:r>
              <a:rPr lang="en-US" sz="4000" dirty="0" smtClean="0">
                <a:effectLst/>
              </a:rPr>
              <a:t>What </a:t>
            </a:r>
            <a:r>
              <a:rPr lang="en-US" sz="4000" dirty="0">
                <a:effectLst/>
              </a:rPr>
              <a:t>is three-layer </a:t>
            </a:r>
            <a:r>
              <a:rPr lang="en-US" sz="4000" dirty="0" smtClean="0">
                <a:effectLst/>
              </a:rPr>
              <a:t>architecture or design</a:t>
            </a:r>
            <a:r>
              <a:rPr lang="en-US" sz="4000" dirty="0">
                <a:effectLst/>
              </a:rPr>
              <a:t>? </a:t>
            </a: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Describe </a:t>
            </a:r>
            <a:r>
              <a:rPr lang="en-US" sz="4000" dirty="0">
                <a:effectLst/>
              </a:rPr>
              <a:t>the content of each </a:t>
            </a:r>
            <a:r>
              <a:rPr lang="en-US" sz="4000" dirty="0" smtClean="0">
                <a:effectLst/>
              </a:rPr>
              <a:t>layer</a:t>
            </a:r>
            <a:br>
              <a:rPr lang="en-US" sz="4000" dirty="0" smtClean="0">
                <a:effectLst/>
              </a:rPr>
            </a:br>
            <a:r>
              <a:rPr lang="en-US" sz="4000" dirty="0">
                <a:effectLst/>
              </a:rPr>
              <a:t/>
            </a:r>
            <a:br>
              <a:rPr lang="en-US" sz="4000" dirty="0">
                <a:effectLst/>
              </a:rPr>
            </a:br>
            <a:r>
              <a:rPr lang="en-US" sz="4000" dirty="0"/>
              <a:t>(no answer provided  - please </a:t>
            </a:r>
            <a:r>
              <a:rPr lang="en-US" sz="4000" dirty="0" smtClean="0"/>
              <a:t>look up </a:t>
            </a:r>
            <a:r>
              <a:rPr lang="en-US" sz="4000" dirty="0"/>
              <a:t>earlier lectures)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 bwMode="auto">
          <a:xfrm>
            <a:off x="8077200" y="5410200"/>
            <a:ext cx="685800" cy="457200"/>
          </a:xfrm>
          <a:prstGeom prst="actionButtonForwardNex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79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Describe the 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143000"/>
            <a:ext cx="8382000" cy="3828740"/>
          </a:xfrm>
        </p:spPr>
        <p:txBody>
          <a:bodyPr/>
          <a:lstStyle/>
          <a:p>
            <a:r>
              <a:rPr lang="en-US" dirty="0" smtClean="0"/>
              <a:t>Two key elements in the environment</a:t>
            </a:r>
          </a:p>
          <a:p>
            <a:pPr lvl="1"/>
            <a:r>
              <a:rPr lang="en-US" dirty="0" smtClean="0"/>
              <a:t>Communications with external Systems</a:t>
            </a:r>
          </a:p>
          <a:p>
            <a:pPr lvl="2"/>
            <a:r>
              <a:rPr lang="en-US" dirty="0" smtClean="0"/>
              <a:t>Message formats</a:t>
            </a:r>
          </a:p>
          <a:p>
            <a:pPr lvl="2"/>
            <a:r>
              <a:rPr lang="en-US" dirty="0" smtClean="0"/>
              <a:t>Web and networks</a:t>
            </a:r>
          </a:p>
          <a:p>
            <a:pPr lvl="2"/>
            <a:r>
              <a:rPr lang="en-US" dirty="0" smtClean="0"/>
              <a:t>Communication protocols</a:t>
            </a:r>
          </a:p>
          <a:p>
            <a:pPr lvl="2"/>
            <a:r>
              <a:rPr lang="en-US" dirty="0" smtClean="0"/>
              <a:t>Security methods</a:t>
            </a:r>
          </a:p>
          <a:p>
            <a:pPr lvl="2"/>
            <a:r>
              <a:rPr lang="en-US" dirty="0" smtClean="0"/>
              <a:t>Error detection and recovery</a:t>
            </a:r>
            <a:endParaRPr lang="en-US" dirty="0"/>
          </a:p>
          <a:p>
            <a:pPr lvl="1"/>
            <a:r>
              <a:rPr lang="en-US" dirty="0" smtClean="0"/>
              <a:t>Conforming to an existing technology </a:t>
            </a:r>
            <a:r>
              <a:rPr lang="en-US" dirty="0"/>
              <a:t>a</a:t>
            </a:r>
            <a:r>
              <a:rPr lang="en-US" dirty="0" smtClean="0"/>
              <a:t>rchitecture</a:t>
            </a:r>
          </a:p>
          <a:p>
            <a:pPr lvl="2"/>
            <a:r>
              <a:rPr lang="en-US" dirty="0" smtClean="0"/>
              <a:t>Discover and describe existing architecture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68934"/>
      </p:ext>
    </p:extLst>
  </p:cSld>
  <p:clrMapOvr>
    <a:masterClrMapping/>
  </p:clrMapOvr>
  <p:transition advTm="63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6411913" cy="685800"/>
          </a:xfrm>
        </p:spPr>
        <p:txBody>
          <a:bodyPr/>
          <a:lstStyle/>
          <a:p>
            <a:pPr algn="l"/>
            <a:r>
              <a:rPr lang="en-US" altLang="en-US" sz="3600" dirty="0" smtClean="0"/>
              <a:t>Foundations of Systems </a:t>
            </a:r>
            <a:r>
              <a:rPr lang="en-US" altLang="en-US" sz="3600" dirty="0"/>
              <a:t>Design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656013"/>
            <a:ext cx="7086600" cy="1522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Systems Analysis and Design in a Changing World </a:t>
            </a:r>
            <a:r>
              <a:rPr lang="en-US" altLang="en-US" sz="2400" dirty="0" smtClean="0"/>
              <a:t>7</a:t>
            </a:r>
            <a:r>
              <a:rPr lang="en-US" altLang="en-US" sz="2400" baseline="30000" dirty="0" smtClean="0"/>
              <a:t>th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Satzinger</a:t>
            </a:r>
            <a:r>
              <a:rPr lang="en-US" altLang="en-US" sz="2400" dirty="0"/>
              <a:t>, Jackson &amp; </a:t>
            </a:r>
            <a:r>
              <a:rPr lang="en-US" altLang="en-US" sz="2400" dirty="0" err="1"/>
              <a:t>Burd</a:t>
            </a:r>
            <a:endParaRPr lang="en-US" altLang="en-US" sz="2400" dirty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81000" y="1828800"/>
            <a:ext cx="820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/>
              <a:t/>
            </a:r>
            <a:br>
              <a:rPr lang="en-US" altLang="en-US" sz="1200" dirty="0"/>
            </a:br>
            <a:r>
              <a:rPr lang="en-US" altLang="en-US" sz="2400" dirty="0"/>
              <a:t>Chapter </a:t>
            </a:r>
            <a:r>
              <a:rPr lang="en-US" altLang="en-US" sz="2400" dirty="0" smtClean="0"/>
              <a:t>6</a:t>
            </a:r>
          </a:p>
          <a:p>
            <a:pPr algn="ctr"/>
            <a:r>
              <a:rPr lang="en-US" altLang="en-US" sz="2400" dirty="0" smtClean="0"/>
              <a:t>Moving from analysis to design</a:t>
            </a:r>
          </a:p>
          <a:p>
            <a:pPr algn="ctr"/>
            <a:r>
              <a:rPr lang="en-US" altLang="en-US" sz="2400" dirty="0" smtClean="0"/>
              <a:t>Design of system controls and security</a:t>
            </a:r>
            <a:endParaRPr lang="en-US" alt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9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2. Design the Application Components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66800"/>
            <a:ext cx="8382000" cy="4875181"/>
          </a:xfrm>
        </p:spPr>
        <p:txBody>
          <a:bodyPr/>
          <a:lstStyle/>
          <a:p>
            <a:r>
              <a:rPr lang="en-US" dirty="0" smtClean="0"/>
              <a:t>Application component </a:t>
            </a:r>
          </a:p>
          <a:p>
            <a:pPr lvl="1"/>
            <a:r>
              <a:rPr lang="en-US" dirty="0" smtClean="0"/>
              <a:t>well defined unit of software that performs some function(s)</a:t>
            </a:r>
          </a:p>
          <a:p>
            <a:r>
              <a:rPr lang="en-US" dirty="0" smtClean="0"/>
              <a:t>Questions to be asked when packaging components together are,</a:t>
            </a:r>
          </a:p>
          <a:p>
            <a:pPr lvl="1"/>
            <a:r>
              <a:rPr lang="en-US" dirty="0" smtClean="0"/>
              <a:t>Scope and size – what are the functions, boundaries, interfaces?</a:t>
            </a:r>
          </a:p>
          <a:p>
            <a:pPr lvl="1"/>
            <a:r>
              <a:rPr lang="en-US" dirty="0" smtClean="0"/>
              <a:t>Programming language – what are the accepted languages?</a:t>
            </a:r>
          </a:p>
          <a:p>
            <a:pPr lvl="1"/>
            <a:r>
              <a:rPr lang="en-US" dirty="0" smtClean="0"/>
              <a:t>Build or buy – is an acceptable version available to purchase?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5919"/>
      </p:ext>
    </p:extLst>
  </p:cSld>
  <p:clrMapOvr>
    <a:masterClrMapping/>
  </p:clrMapOvr>
  <p:transition advTm="619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28600"/>
            <a:ext cx="6858000" cy="562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2209800" cy="2284412"/>
          </a:xfrm>
        </p:spPr>
        <p:txBody>
          <a:bodyPr/>
          <a:lstStyle/>
          <a:p>
            <a:r>
              <a:rPr lang="en-US" sz="3200" dirty="0" smtClean="0"/>
              <a:t>Typical models for defining application components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Action Button: Home 4">
            <a:hlinkClick r:id="" action="ppaction://hlinkshowjump?jump=lastslideviewed" highlightClick="1"/>
          </p:cNvPr>
          <p:cNvSpPr/>
          <p:nvPr/>
        </p:nvSpPr>
        <p:spPr bwMode="auto">
          <a:xfrm>
            <a:off x="228600" y="5410200"/>
            <a:ext cx="609600" cy="442447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64307"/>
      </p:ext>
    </p:extLst>
  </p:cSld>
  <p:clrMapOvr>
    <a:masterClrMapping/>
  </p:clrMapOvr>
  <p:transition advTm="1382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effectLst/>
              </a:rPr>
              <a:t>Which use case description model from the system analysis phase is best suited for User Interface Design?</a:t>
            </a:r>
            <a:br>
              <a:rPr lang="en-US" sz="4000" dirty="0" smtClean="0">
                <a:effectLst/>
              </a:rPr>
            </a:b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62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Answer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813078"/>
          </a:xfrm>
        </p:spPr>
        <p:txBody>
          <a:bodyPr/>
          <a:lstStyle/>
          <a:p>
            <a:r>
              <a:rPr lang="en-NZ" dirty="0" smtClean="0"/>
              <a:t>All models are useful for UI design</a:t>
            </a:r>
          </a:p>
          <a:p>
            <a:pPr lvl="1"/>
            <a:r>
              <a:rPr lang="en-NZ" dirty="0" smtClean="0"/>
              <a:t>Use case model</a:t>
            </a:r>
          </a:p>
          <a:p>
            <a:pPr lvl="1"/>
            <a:r>
              <a:rPr lang="en-NZ" dirty="0" smtClean="0"/>
              <a:t>System sequence diagram</a:t>
            </a:r>
          </a:p>
          <a:p>
            <a:pPr lvl="1"/>
            <a:r>
              <a:rPr lang="en-NZ" dirty="0" smtClean="0"/>
              <a:t>Activity diagram</a:t>
            </a:r>
            <a:endParaRPr lang="en-GB" dirty="0"/>
          </a:p>
          <a:p>
            <a:pPr lvl="1"/>
            <a:r>
              <a:rPr lang="en-NZ" dirty="0" smtClean="0"/>
              <a:t>Prototypes</a:t>
            </a:r>
          </a:p>
          <a:p>
            <a:pPr lvl="1"/>
            <a:r>
              <a:rPr lang="en-NZ" dirty="0" smtClean="0"/>
              <a:t>Story boards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3. Design the User Interface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902607"/>
          </a:xfrm>
        </p:spPr>
        <p:txBody>
          <a:bodyPr/>
          <a:lstStyle/>
          <a:p>
            <a:r>
              <a:rPr lang="en-US" dirty="0" smtClean="0"/>
              <a:t>To the user, the user </a:t>
            </a:r>
            <a:r>
              <a:rPr lang="en-US" dirty="0"/>
              <a:t>i</a:t>
            </a:r>
            <a:r>
              <a:rPr lang="en-US" dirty="0" smtClean="0"/>
              <a:t>nterface </a:t>
            </a:r>
            <a:r>
              <a:rPr lang="en-US" b="1" dirty="0" smtClean="0"/>
              <a:t>is</a:t>
            </a:r>
            <a:r>
              <a:rPr lang="en-US" dirty="0" smtClean="0"/>
              <a:t> the system</a:t>
            </a:r>
          </a:p>
          <a:p>
            <a:r>
              <a:rPr lang="en-US" dirty="0" smtClean="0"/>
              <a:t>The user interface has large impact on user productivity</a:t>
            </a:r>
          </a:p>
          <a:p>
            <a:r>
              <a:rPr lang="en-US" dirty="0" smtClean="0"/>
              <a:t>User involvement is required in </a:t>
            </a:r>
            <a:r>
              <a:rPr lang="en-US" b="1" dirty="0" smtClean="0"/>
              <a:t>both analysis and design</a:t>
            </a:r>
            <a:r>
              <a:rPr lang="en-US" dirty="0" smtClean="0"/>
              <a:t> tasks</a:t>
            </a:r>
          </a:p>
          <a:p>
            <a:r>
              <a:rPr lang="en-US" dirty="0" smtClean="0"/>
              <a:t>Most systems need </a:t>
            </a:r>
            <a:r>
              <a:rPr lang="en-US" b="1" dirty="0" smtClean="0"/>
              <a:t>multiple user interfaces</a:t>
            </a:r>
          </a:p>
          <a:p>
            <a:pPr lvl="1"/>
            <a:r>
              <a:rPr lang="en-US" dirty="0" smtClean="0"/>
              <a:t>Many different devices and environments</a:t>
            </a:r>
          </a:p>
          <a:p>
            <a:pPr marL="517525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01412"/>
      </p:ext>
    </p:extLst>
  </p:cSld>
  <p:clrMapOvr>
    <a:masterClrMapping/>
  </p:clrMapOvr>
  <p:transition advTm="696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230188"/>
            <a:ext cx="1819059" cy="3198812"/>
          </a:xfrm>
        </p:spPr>
        <p:txBody>
          <a:bodyPr/>
          <a:lstStyle/>
          <a:p>
            <a:r>
              <a:rPr lang="en-US" sz="3600" dirty="0" smtClean="0"/>
              <a:t>Typical models for user interface design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059" y="41617"/>
            <a:ext cx="6867741" cy="58257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11794"/>
      </p:ext>
    </p:extLst>
  </p:cSld>
  <p:clrMapOvr>
    <a:masterClrMapping/>
  </p:clrMapOvr>
  <p:transition advTm="530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4. Design the Database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94985"/>
            <a:ext cx="8382000" cy="478900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Information System requires data – usually in a database</a:t>
            </a:r>
          </a:p>
          <a:p>
            <a:r>
              <a:rPr lang="en-US" dirty="0" smtClean="0"/>
              <a:t>Current technology frequently used </a:t>
            </a:r>
            <a:r>
              <a:rPr lang="en-US" b="1" dirty="0" smtClean="0"/>
              <a:t>Relational Database Management Systems </a:t>
            </a:r>
            <a:r>
              <a:rPr lang="en-US" dirty="0" smtClean="0"/>
              <a:t>(RDBMS)</a:t>
            </a:r>
          </a:p>
          <a:p>
            <a:r>
              <a:rPr lang="en-US" dirty="0" smtClean="0"/>
              <a:t>Building a database from the Entity Relationship Diagram (analysis task)</a:t>
            </a:r>
          </a:p>
          <a:p>
            <a:r>
              <a:rPr lang="en-US" dirty="0" smtClean="0"/>
              <a:t>Design requires addressing of many other technical issues</a:t>
            </a:r>
          </a:p>
          <a:p>
            <a:pPr lvl="1"/>
            <a:r>
              <a:rPr lang="en-US" dirty="0" smtClean="0"/>
              <a:t>Throughput and response time</a:t>
            </a:r>
          </a:p>
          <a:p>
            <a:pPr lvl="1"/>
            <a:r>
              <a:rPr lang="en-US" dirty="0" smtClean="0"/>
              <a:t>Security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67543"/>
      </p:ext>
    </p:extLst>
  </p:cSld>
  <p:clrMapOvr>
    <a:masterClrMapping/>
  </p:clrMapOvr>
  <p:transition advTm="131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218795"/>
          </a:xfrm>
        </p:spPr>
        <p:txBody>
          <a:bodyPr/>
          <a:lstStyle/>
          <a:p>
            <a:r>
              <a:rPr lang="en-US" sz="4400" dirty="0" smtClean="0"/>
              <a:t>Typical Table Definition as part of Database Schema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58" y="2057400"/>
            <a:ext cx="8104542" cy="28193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54324"/>
      </p:ext>
    </p:extLst>
  </p:cSld>
  <p:clrMapOvr>
    <a:masterClrMapping/>
  </p:clrMapOvr>
  <p:transition advTm="528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610600" cy="1218795"/>
          </a:xfrm>
        </p:spPr>
        <p:txBody>
          <a:bodyPr/>
          <a:lstStyle/>
          <a:p>
            <a:r>
              <a:rPr lang="en-US" sz="4400" dirty="0" smtClean="0"/>
              <a:t>5. Design Software Classes and Methods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48983"/>
            <a:ext cx="8382000" cy="3182410"/>
          </a:xfrm>
        </p:spPr>
        <p:txBody>
          <a:bodyPr/>
          <a:lstStyle/>
          <a:p>
            <a:r>
              <a:rPr lang="en-US" dirty="0" smtClean="0"/>
              <a:t>AKA </a:t>
            </a:r>
            <a:r>
              <a:rPr lang="en-US" i="1" dirty="0" smtClean="0"/>
              <a:t>Detailed Design</a:t>
            </a:r>
          </a:p>
          <a:p>
            <a:r>
              <a:rPr lang="en-US" dirty="0" smtClean="0"/>
              <a:t>A model building activity</a:t>
            </a:r>
          </a:p>
          <a:p>
            <a:pPr lvl="1"/>
            <a:r>
              <a:rPr lang="en-US" dirty="0" smtClean="0"/>
              <a:t>Domain class diagrams are elaborated into Class Diagram(s) </a:t>
            </a:r>
          </a:p>
          <a:p>
            <a:pPr lvl="1"/>
            <a:r>
              <a:rPr lang="en-US" dirty="0" smtClean="0"/>
              <a:t>System Sequence Diagrams are elaborated into Sequence Diagram(s)</a:t>
            </a:r>
          </a:p>
          <a:p>
            <a:pPr lvl="1"/>
            <a:r>
              <a:rPr lang="en-US" dirty="0" smtClean="0"/>
              <a:t>Elaborated = just add more detail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80034"/>
      </p:ext>
    </p:extLst>
  </p:cSld>
  <p:clrMapOvr>
    <a:masterClrMapping/>
  </p:clrMapOvr>
  <p:transition advTm="396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Q</a:t>
            </a:r>
            <a:r>
              <a:rPr lang="en-US" sz="4000" dirty="0" smtClean="0"/>
              <a:t>. </a:t>
            </a:r>
            <a:r>
              <a:rPr lang="en-US" sz="4000" b="1" dirty="0" smtClean="0">
                <a:effectLst/>
              </a:rPr>
              <a:t>What additional information is provided by the design class diagram compared to the domain model class diagram?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1019"/>
      </p:ext>
    </p:extLst>
  </p:cSld>
  <p:clrMapOvr>
    <a:masterClrMapping/>
  </p:clrMapOvr>
  <p:transition advTm="108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Chapter 6 Outline</a:t>
            </a:r>
            <a:endParaRPr lang="en-US" alt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smtClean="0"/>
              <a:t>What Is Systems Design?</a:t>
            </a:r>
          </a:p>
          <a:p>
            <a:r>
              <a:rPr lang="en-US" altLang="en-US" sz="3200" smtClean="0"/>
              <a:t>Design Activities</a:t>
            </a:r>
          </a:p>
          <a:p>
            <a:r>
              <a:rPr lang="en-US" altLang="en-US" sz="3200" smtClean="0"/>
              <a:t>System Controls and Security</a:t>
            </a:r>
          </a:p>
          <a:p>
            <a:endParaRPr lang="en-US" altLang="en-US" sz="36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 - Chapter 6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05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Answer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490186"/>
          </a:xfrm>
        </p:spPr>
        <p:txBody>
          <a:bodyPr/>
          <a:lstStyle/>
          <a:p>
            <a:r>
              <a:rPr lang="en-NZ" dirty="0" smtClean="0"/>
              <a:t>More attributes</a:t>
            </a:r>
          </a:p>
          <a:p>
            <a:r>
              <a:rPr lang="en-NZ" dirty="0" smtClean="0"/>
              <a:t>Methods (also called operations)</a:t>
            </a:r>
          </a:p>
          <a:p>
            <a:r>
              <a:rPr lang="en-NZ" dirty="0" smtClean="0"/>
              <a:t>Visibility (privacy) indictors (+, -, #) </a:t>
            </a:r>
            <a:endParaRPr lang="en-NZ" dirty="0" smtClean="0"/>
          </a:p>
          <a:p>
            <a:pPr lvl="1"/>
            <a:r>
              <a:rPr lang="en-NZ" dirty="0" smtClean="0"/>
              <a:t>+ public</a:t>
            </a:r>
          </a:p>
          <a:p>
            <a:pPr lvl="1"/>
            <a:r>
              <a:rPr lang="en-NZ" dirty="0" smtClean="0"/>
              <a:t>- </a:t>
            </a:r>
            <a:r>
              <a:rPr lang="en-NZ" dirty="0" smtClean="0"/>
              <a:t>private</a:t>
            </a:r>
          </a:p>
          <a:p>
            <a:pPr lvl="1"/>
            <a:r>
              <a:rPr lang="en-NZ" dirty="0" smtClean="0"/>
              <a:t># </a:t>
            </a:r>
            <a:r>
              <a:rPr lang="en-NZ" dirty="0" smtClean="0"/>
              <a:t>protected</a:t>
            </a:r>
            <a:endParaRPr lang="en-NZ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79436"/>
      </p:ext>
    </p:extLst>
  </p:cSld>
  <p:clrMapOvr>
    <a:masterClrMapping/>
  </p:clrMapOvr>
  <p:transition advTm="382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2057400" cy="2215991"/>
          </a:xfrm>
        </p:spPr>
        <p:txBody>
          <a:bodyPr/>
          <a:lstStyle/>
          <a:p>
            <a:r>
              <a:rPr lang="en-US" sz="3200" dirty="0" smtClean="0"/>
              <a:t>Typical Design Class Diagram with attributes and methods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52400"/>
            <a:ext cx="5288738" cy="5677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895600"/>
            <a:ext cx="2592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dirty="0"/>
          </a:p>
          <a:p>
            <a:r>
              <a:rPr lang="en-NZ" dirty="0" smtClean="0"/>
              <a:t>Note: although this diagram shows arrows it is generally best practice to avoid arrows on a class diagram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8439"/>
      </p:ext>
    </p:extLst>
  </p:cSld>
  <p:clrMapOvr>
    <a:masterClrMapping/>
  </p:clrMapOvr>
  <p:transition advTm="2082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0"/>
            <a:ext cx="7954963" cy="1523495"/>
          </a:xfrm>
        </p:spPr>
        <p:txBody>
          <a:bodyPr/>
          <a:lstStyle/>
          <a:p>
            <a:pPr algn="ctr"/>
            <a:r>
              <a:rPr lang="en-NZ" dirty="0" smtClean="0"/>
              <a:t>Systems Controls and Security</a:t>
            </a:r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95503"/>
      </p:ext>
    </p:extLst>
  </p:cSld>
  <p:clrMapOvr>
    <a:masterClrMapping/>
  </p:clrMapOvr>
  <p:transition advTm="66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Controls and Security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3"/>
            <a:ext cx="8382000" cy="4653582"/>
          </a:xfrm>
        </p:spPr>
        <p:txBody>
          <a:bodyPr/>
          <a:lstStyle/>
          <a:p>
            <a:r>
              <a:rPr lang="en-US" sz="2800" dirty="0" smtClean="0"/>
              <a:t>Integrity Controls</a:t>
            </a:r>
          </a:p>
          <a:p>
            <a:pPr lvl="1"/>
            <a:r>
              <a:rPr lang="en-US" sz="2400" dirty="0" smtClean="0"/>
              <a:t>Controls that maintain integrity of,</a:t>
            </a:r>
          </a:p>
          <a:p>
            <a:pPr lvl="2"/>
            <a:r>
              <a:rPr lang="en-US" sz="2000" dirty="0" smtClean="0"/>
              <a:t>Inputs – rejecting invalid data inputs</a:t>
            </a:r>
          </a:p>
          <a:p>
            <a:pPr lvl="2"/>
            <a:r>
              <a:rPr lang="en-US" sz="2000" dirty="0" smtClean="0"/>
              <a:t>Outputs – preventing unauthorized data outputs</a:t>
            </a:r>
          </a:p>
          <a:p>
            <a:pPr lvl="2"/>
            <a:r>
              <a:rPr lang="en-US" sz="2000" dirty="0" smtClean="0"/>
              <a:t>Data – protect database</a:t>
            </a:r>
          </a:p>
          <a:p>
            <a:pPr lvl="2"/>
            <a:r>
              <a:rPr lang="en-US" sz="2000" dirty="0" smtClean="0"/>
              <a:t>Protect application programs being developed</a:t>
            </a:r>
          </a:p>
          <a:p>
            <a:r>
              <a:rPr lang="en-US" sz="2800" dirty="0" smtClean="0"/>
              <a:t>Security Controls</a:t>
            </a:r>
          </a:p>
          <a:p>
            <a:pPr lvl="1"/>
            <a:r>
              <a:rPr lang="en-US" sz="2400" dirty="0" smtClean="0"/>
              <a:t>Controls that protect the assets from threats, </a:t>
            </a:r>
          </a:p>
          <a:p>
            <a:pPr lvl="2"/>
            <a:r>
              <a:rPr lang="en-US" sz="2000" dirty="0" smtClean="0"/>
              <a:t>Internal – Local Area Network</a:t>
            </a:r>
          </a:p>
          <a:p>
            <a:pPr lvl="2"/>
            <a:r>
              <a:rPr lang="en-US" sz="2000" dirty="0" smtClean="0"/>
              <a:t>External – Wide Area Network</a:t>
            </a:r>
          </a:p>
          <a:p>
            <a:pPr lvl="2"/>
            <a:r>
              <a:rPr lang="en-US" sz="2000" dirty="0" smtClean="0"/>
              <a:t>Operating systems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Action Button: Back or Previous 4">
            <a:hlinkClick r:id="rId5" action="ppaction://hlinksldjump" highlightClick="1"/>
          </p:cNvPr>
          <p:cNvSpPr/>
          <p:nvPr/>
        </p:nvSpPr>
        <p:spPr bwMode="auto">
          <a:xfrm>
            <a:off x="8305800" y="5486400"/>
            <a:ext cx="457200" cy="457200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56343"/>
      </p:ext>
    </p:extLst>
  </p:cSld>
  <p:clrMapOvr>
    <a:masterClrMapping/>
  </p:clrMapOvr>
  <p:transition advTm="599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sz="3600" dirty="0" smtClean="0"/>
              <a:t>Integrity and Security Controls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15" y="728786"/>
            <a:ext cx="7150885" cy="52910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32235"/>
      </p:ext>
    </p:extLst>
  </p:cSld>
  <p:clrMapOvr>
    <a:masterClrMapping/>
  </p:clrMapOvr>
  <p:transition advTm="985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Designing Integrity Controls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099584"/>
          </a:xfrm>
        </p:spPr>
        <p:txBody>
          <a:bodyPr/>
          <a:lstStyle/>
          <a:p>
            <a:r>
              <a:rPr lang="en-US" dirty="0" smtClean="0"/>
              <a:t>Integrated into application programs and </a:t>
            </a:r>
            <a:r>
              <a:rPr lang="en-US" b="1" dirty="0" smtClean="0"/>
              <a:t>Database Management Systems </a:t>
            </a:r>
            <a:r>
              <a:rPr lang="en-US" dirty="0" smtClean="0"/>
              <a:t>(DBMS)</a:t>
            </a:r>
          </a:p>
          <a:p>
            <a:r>
              <a:rPr lang="en-US" dirty="0" smtClean="0"/>
              <a:t>Integrity </a:t>
            </a:r>
            <a:r>
              <a:rPr lang="en-US" dirty="0"/>
              <a:t>c</a:t>
            </a:r>
            <a:r>
              <a:rPr lang="en-US" dirty="0" smtClean="0"/>
              <a:t>ontrols provide</a:t>
            </a:r>
          </a:p>
          <a:p>
            <a:pPr lvl="1"/>
            <a:r>
              <a:rPr lang="en-US" dirty="0" smtClean="0"/>
              <a:t>Consistency – ensure that only appropriate and correct business transactions are accepted</a:t>
            </a:r>
          </a:p>
          <a:p>
            <a:pPr lvl="1"/>
            <a:r>
              <a:rPr lang="en-US" dirty="0" smtClean="0"/>
              <a:t>Accuracy – ensure that transactions are recorded and processed correctly</a:t>
            </a:r>
          </a:p>
          <a:p>
            <a:pPr lvl="1"/>
            <a:r>
              <a:rPr lang="en-US" dirty="0" smtClean="0"/>
              <a:t>Completeness – to protect and safeguard assets such as the database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28291"/>
      </p:ext>
    </p:extLst>
  </p:cSld>
  <p:clrMapOvr>
    <a:masterClrMapping/>
  </p:clrMapOvr>
  <p:transition advTm="1004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Input Controls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914400"/>
            <a:ext cx="8382000" cy="4961358"/>
          </a:xfrm>
        </p:spPr>
        <p:txBody>
          <a:bodyPr/>
          <a:lstStyle/>
          <a:p>
            <a:r>
              <a:rPr lang="en-US" sz="2800" dirty="0" smtClean="0"/>
              <a:t>Prevent invalid or erroneous data from entering the system</a:t>
            </a:r>
          </a:p>
          <a:p>
            <a:r>
              <a:rPr lang="en-US" sz="2800" dirty="0" smtClean="0"/>
              <a:t>Value Limit Controls</a:t>
            </a:r>
          </a:p>
          <a:p>
            <a:pPr lvl="1"/>
            <a:r>
              <a:rPr lang="en-US" sz="2400" dirty="0" smtClean="0"/>
              <a:t>Check the range of inputs for reasonableness. For example, Negative price.</a:t>
            </a:r>
          </a:p>
          <a:p>
            <a:r>
              <a:rPr lang="en-US" sz="2800" dirty="0" smtClean="0"/>
              <a:t>Completeness Controls</a:t>
            </a:r>
          </a:p>
          <a:p>
            <a:pPr lvl="1"/>
            <a:r>
              <a:rPr lang="en-US" sz="2400" dirty="0" smtClean="0"/>
              <a:t>Ensure all the data has been entered. DOB</a:t>
            </a:r>
          </a:p>
          <a:p>
            <a:r>
              <a:rPr lang="en-US" sz="2800" dirty="0" smtClean="0"/>
              <a:t>Data Validation Controls</a:t>
            </a:r>
          </a:p>
          <a:p>
            <a:pPr lvl="1"/>
            <a:r>
              <a:rPr lang="en-US" sz="2400" dirty="0" smtClean="0"/>
              <a:t>Ensure that specific data values are correct. Password has special characters.</a:t>
            </a:r>
          </a:p>
          <a:p>
            <a:r>
              <a:rPr lang="en-US" sz="2800" dirty="0" smtClean="0"/>
              <a:t>Field Combination Controls</a:t>
            </a:r>
          </a:p>
          <a:p>
            <a:pPr lvl="1"/>
            <a:r>
              <a:rPr lang="en-US" sz="2400" dirty="0" smtClean="0"/>
              <a:t>Ensure data is correct based on relationships between fields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90116"/>
      </p:ext>
    </p:extLst>
  </p:cSld>
  <p:clrMapOvr>
    <a:masterClrMapping/>
  </p:clrMapOvr>
  <p:transition advTm="1442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Output Controls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681008"/>
          </a:xfrm>
        </p:spPr>
        <p:txBody>
          <a:bodyPr/>
          <a:lstStyle/>
          <a:p>
            <a:r>
              <a:rPr lang="en-US" dirty="0" smtClean="0"/>
              <a:t>To ensure that output arrives at proper destination (for authorized eyes) and is accurate, current, and complete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Physical access to printers and display devices</a:t>
            </a:r>
          </a:p>
          <a:p>
            <a:pPr lvl="1"/>
            <a:r>
              <a:rPr lang="en-US" dirty="0" smtClean="0"/>
              <a:t>Discarded data – protect from ‟dumpster diving”</a:t>
            </a:r>
          </a:p>
          <a:p>
            <a:pPr lvl="1"/>
            <a:r>
              <a:rPr lang="en-US" dirty="0" smtClean="0"/>
              <a:t>Labels on printed and electronic output to correctly identify source of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3405"/>
      </p:ext>
    </p:extLst>
  </p:cSld>
  <p:clrMapOvr>
    <a:masterClrMapping/>
  </p:clrMapOvr>
  <p:transition advTm="884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Redundancy, Backup and Recovery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880789"/>
          </a:xfrm>
        </p:spPr>
        <p:txBody>
          <a:bodyPr/>
          <a:lstStyle/>
          <a:p>
            <a:r>
              <a:rPr lang="en-US" dirty="0" smtClean="0"/>
              <a:t>Protect data and systems from catastrophes</a:t>
            </a:r>
          </a:p>
          <a:p>
            <a:pPr lvl="1"/>
            <a:r>
              <a:rPr lang="en-US" dirty="0" smtClean="0"/>
              <a:t>Databases</a:t>
            </a:r>
          </a:p>
          <a:p>
            <a:pPr lvl="1"/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Software applications</a:t>
            </a:r>
          </a:p>
          <a:p>
            <a:pPr lvl="1"/>
            <a:r>
              <a:rPr lang="en-US" dirty="0" smtClean="0"/>
              <a:t>Networks</a:t>
            </a:r>
          </a:p>
          <a:p>
            <a:r>
              <a:rPr lang="en-US" dirty="0" smtClean="0"/>
              <a:t>On-site versus off-site copies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7036"/>
      </p:ext>
    </p:extLst>
  </p:cSld>
  <p:clrMapOvr>
    <a:masterClrMapping/>
  </p:clrMapOvr>
  <p:transition advTm="1240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Fraud Prevention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323987"/>
          </a:xfrm>
        </p:spPr>
        <p:txBody>
          <a:bodyPr/>
          <a:lstStyle/>
          <a:p>
            <a:r>
              <a:rPr lang="en-US" dirty="0" smtClean="0"/>
              <a:t>Critical to prevent internal fraud, embezzlement, or loss</a:t>
            </a:r>
          </a:p>
          <a:p>
            <a:r>
              <a:rPr lang="en-US" dirty="0" smtClean="0"/>
              <a:t>Fraud triangle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Opportunity</a:t>
            </a:r>
          </a:p>
          <a:p>
            <a:pPr lvl="1"/>
            <a:r>
              <a:rPr lang="en-US" dirty="0" smtClean="0"/>
              <a:t>Motive</a:t>
            </a:r>
          </a:p>
          <a:p>
            <a:pPr lvl="1"/>
            <a:r>
              <a:rPr lang="en-US" dirty="0" smtClean="0"/>
              <a:t>Rationalization</a:t>
            </a:r>
          </a:p>
          <a:p>
            <a:pPr marL="517525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700822"/>
            <a:ext cx="2667000" cy="22677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46318"/>
      </p:ext>
    </p:extLst>
  </p:cSld>
  <p:clrMapOvr>
    <a:masterClrMapping/>
  </p:clrMapOvr>
  <p:transition advTm="654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Objectives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411552"/>
            <a:ext cx="8382000" cy="3016210"/>
          </a:xfrm>
        </p:spPr>
        <p:txBody>
          <a:bodyPr/>
          <a:lstStyle/>
          <a:p>
            <a:r>
              <a:rPr lang="en-US" altLang="zh-CN" b="1" dirty="0" smtClean="0">
                <a:ea typeface="宋体" panose="02010600030101010101" pitchFamily="2" charset="-122"/>
              </a:rPr>
              <a:t>Systems design </a:t>
            </a:r>
            <a:r>
              <a:rPr lang="en-US" altLang="zh-CN" dirty="0" smtClean="0">
                <a:ea typeface="宋体" panose="02010600030101010101" pitchFamily="2" charset="-122"/>
              </a:rPr>
              <a:t>compared to systems analysis</a:t>
            </a:r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smtClean="0">
                <a:ea typeface="宋体" panose="02010600030101010101" pitchFamily="2" charset="-122"/>
              </a:rPr>
              <a:t>List the documents and models used for</a:t>
            </a:r>
          </a:p>
          <a:p>
            <a:pPr lvl="1"/>
            <a:r>
              <a:rPr lang="en-US" altLang="zh-CN" dirty="0" smtClean="0">
                <a:ea typeface="宋体" panose="02010600030101010101" pitchFamily="2" charset="-122"/>
              </a:rPr>
              <a:t>Inputs to systems design</a:t>
            </a:r>
          </a:p>
          <a:p>
            <a:pPr lvl="1"/>
            <a:r>
              <a:rPr lang="en-US" altLang="zh-CN" dirty="0" smtClean="0"/>
              <a:t>Outputs </a:t>
            </a:r>
            <a:r>
              <a:rPr lang="en-US" altLang="zh-CN" dirty="0"/>
              <a:t>from systems </a:t>
            </a:r>
            <a:r>
              <a:rPr lang="en-US" altLang="zh-CN" dirty="0" smtClean="0"/>
              <a:t>design</a:t>
            </a:r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smtClean="0">
                <a:ea typeface="宋体" panose="02010600030101010101" pitchFamily="2" charset="-122"/>
              </a:rPr>
              <a:t>Explain each major design activity</a:t>
            </a:r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smtClean="0">
                <a:ea typeface="宋体" panose="02010600030101010101" pitchFamily="2" charset="-122"/>
              </a:rPr>
              <a:t>Describe security methods and controls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 - Chapter 6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9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Fraud Risk – Factors and Techniques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1" y="1143000"/>
            <a:ext cx="7128012" cy="449778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962400" y="2514600"/>
            <a:ext cx="16764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76800" y="3505200"/>
            <a:ext cx="20574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4038600"/>
            <a:ext cx="152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10200" y="5181600"/>
            <a:ext cx="25146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69674"/>
      </p:ext>
    </p:extLst>
  </p:cSld>
  <p:clrMapOvr>
    <a:masterClrMapping/>
  </p:clrMapOvr>
  <p:transition advTm="1436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Security Controls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096232"/>
          </a:xfrm>
        </p:spPr>
        <p:txBody>
          <a:bodyPr/>
          <a:lstStyle/>
          <a:p>
            <a:r>
              <a:rPr lang="en-US" dirty="0" smtClean="0"/>
              <a:t>Protect all assets against external threats</a:t>
            </a:r>
          </a:p>
          <a:p>
            <a:r>
              <a:rPr lang="en-US" dirty="0" smtClean="0"/>
              <a:t>Other objectives</a:t>
            </a:r>
          </a:p>
          <a:p>
            <a:pPr lvl="1"/>
            <a:r>
              <a:rPr lang="en-US" dirty="0" smtClean="0"/>
              <a:t>Protect and maintain a stable, functioning operating environment 24/7 (equipment, operating systems, DBMSs)</a:t>
            </a:r>
          </a:p>
          <a:p>
            <a:pPr lvl="1"/>
            <a:r>
              <a:rPr lang="en-US" dirty="0" smtClean="0"/>
              <a:t>Protect information and transactions during transmission across networks and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37808"/>
      </p:ext>
    </p:extLst>
  </p:cSld>
  <p:clrMapOvr>
    <a:masterClrMapping/>
  </p:clrMapOvr>
  <p:transition advTm="489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Designing Security Controls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931994"/>
            <a:ext cx="8382000" cy="5170646"/>
          </a:xfrm>
        </p:spPr>
        <p:txBody>
          <a:bodyPr/>
          <a:lstStyle/>
          <a:p>
            <a:r>
              <a:rPr lang="en-US" dirty="0" smtClean="0"/>
              <a:t>Access Controls – limit a person’s ability to access servers, files, data, applications</a:t>
            </a:r>
          </a:p>
          <a:p>
            <a:pPr lvl="1"/>
            <a:r>
              <a:rPr lang="en-US" dirty="0" smtClean="0"/>
              <a:t>Authentication – to identify users</a:t>
            </a:r>
          </a:p>
          <a:p>
            <a:pPr lvl="2"/>
            <a:r>
              <a:rPr lang="en-US" dirty="0" smtClean="0"/>
              <a:t>Multifactor Authentication </a:t>
            </a:r>
          </a:p>
          <a:p>
            <a:pPr lvl="1"/>
            <a:r>
              <a:rPr lang="en-US" dirty="0" smtClean="0"/>
              <a:t>Access control list – list of valid users</a:t>
            </a:r>
          </a:p>
          <a:p>
            <a:pPr lvl="1"/>
            <a:r>
              <a:rPr lang="en-US" dirty="0" smtClean="0"/>
              <a:t>Authorization – list of permission level for each resource for each user</a:t>
            </a:r>
          </a:p>
          <a:p>
            <a:r>
              <a:rPr lang="en-US" dirty="0" smtClean="0"/>
              <a:t>Registered Users – those with authorization</a:t>
            </a:r>
          </a:p>
          <a:p>
            <a:r>
              <a:rPr lang="en-US" dirty="0" smtClean="0"/>
              <a:t>Unauthorized Users – anyone not registered </a:t>
            </a:r>
          </a:p>
          <a:p>
            <a:r>
              <a:rPr lang="en-US" dirty="0" smtClean="0"/>
              <a:t>Privileged Users – those that maintain lists and systems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43630"/>
      </p:ext>
    </p:extLst>
  </p:cSld>
  <p:clrMapOvr>
    <a:masterClrMapping/>
  </p:clrMapOvr>
  <p:transition advTm="1363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30188"/>
            <a:ext cx="1676400" cy="2055812"/>
          </a:xfrm>
        </p:spPr>
        <p:txBody>
          <a:bodyPr/>
          <a:lstStyle/>
          <a:p>
            <a:r>
              <a:rPr lang="en-US" sz="4000" dirty="0" smtClean="0"/>
              <a:t>Types of users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966" y="0"/>
            <a:ext cx="6272547" cy="5867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03265"/>
      </p:ext>
    </p:extLst>
  </p:cSld>
  <p:clrMapOvr>
    <a:masterClrMapping/>
  </p:clrMapOvr>
  <p:transition advTm="780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Data Encryption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1411552"/>
            <a:ext cx="8686800" cy="3939540"/>
          </a:xfrm>
        </p:spPr>
        <p:txBody>
          <a:bodyPr/>
          <a:lstStyle/>
          <a:p>
            <a:r>
              <a:rPr lang="en-US" dirty="0" smtClean="0"/>
              <a:t>Method to secure data – stored or in transmission</a:t>
            </a:r>
          </a:p>
          <a:p>
            <a:r>
              <a:rPr lang="en-US" dirty="0" smtClean="0"/>
              <a:t>Encryption – alter data so it is unrecognizable</a:t>
            </a:r>
          </a:p>
          <a:p>
            <a:r>
              <a:rPr lang="en-US" dirty="0" smtClean="0"/>
              <a:t>Decryption – converted encrypted data back to readable format</a:t>
            </a:r>
          </a:p>
          <a:p>
            <a:r>
              <a:rPr lang="en-US" dirty="0" smtClean="0"/>
              <a:t>Encryption Algorithm – mathematical transformation of the data</a:t>
            </a:r>
          </a:p>
          <a:p>
            <a:r>
              <a:rPr lang="en-US" dirty="0" smtClean="0"/>
              <a:t>Encryption Key – a long data string that allows the same algorithm to produce unique encryptions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68076"/>
      </p:ext>
    </p:extLst>
  </p:cSld>
  <p:clrMapOvr>
    <a:masterClrMapping/>
  </p:clrMapOvr>
  <p:transition advTm="858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Symmetric Key Encryption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886397"/>
          </a:xfrm>
        </p:spPr>
        <p:txBody>
          <a:bodyPr/>
          <a:lstStyle/>
          <a:p>
            <a:r>
              <a:rPr lang="en-US" dirty="0" smtClean="0"/>
              <a:t>Encryption method that uses the same key to encrypt and decrypt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743200"/>
            <a:ext cx="7719729" cy="20423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5728"/>
      </p:ext>
    </p:extLst>
  </p:cSld>
  <p:clrMapOvr>
    <a:masterClrMapping/>
  </p:clrMapOvr>
  <p:transition advTm="58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Asymmetric Key Encryption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909" y="1068139"/>
            <a:ext cx="8382000" cy="1360372"/>
          </a:xfrm>
        </p:spPr>
        <p:txBody>
          <a:bodyPr/>
          <a:lstStyle/>
          <a:p>
            <a:r>
              <a:rPr lang="en-US" dirty="0" smtClean="0"/>
              <a:t>Encryption method that uses different keys to encrypt and decrypt  </a:t>
            </a:r>
          </a:p>
          <a:p>
            <a:pPr lvl="1"/>
            <a:r>
              <a:rPr lang="en-US" dirty="0" smtClean="0"/>
              <a:t>AKA Public Key Encryption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458529"/>
            <a:ext cx="6934200" cy="35220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72077"/>
      </p:ext>
    </p:extLst>
  </p:cSld>
  <p:clrMapOvr>
    <a:masterClrMapping/>
  </p:clrMapOvr>
  <p:transition advTm="601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Steganography</a:t>
            </a:r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26" name="Picture 2" descr="Image result for hiding data in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9" y="1676400"/>
            <a:ext cx="8957022" cy="34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9885"/>
      </p:ext>
    </p:extLst>
  </p:cSld>
  <p:clrMapOvr>
    <a:masterClrMapping/>
  </p:clrMapOvr>
  <p:transition advTm="55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Digital Signatures and Certificates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1066800"/>
            <a:ext cx="8382000" cy="2843855"/>
          </a:xfrm>
        </p:spPr>
        <p:txBody>
          <a:bodyPr/>
          <a:lstStyle/>
          <a:p>
            <a:r>
              <a:rPr lang="en-US" sz="3600" dirty="0" smtClean="0"/>
              <a:t>Digital Signature – technique where a document is encrypted using a private key</a:t>
            </a:r>
          </a:p>
          <a:p>
            <a:pPr lvl="1"/>
            <a:r>
              <a:rPr lang="en-US" sz="3200" dirty="0" smtClean="0"/>
              <a:t>Note – implements previous slide, but in reverse</a:t>
            </a:r>
          </a:p>
          <a:p>
            <a:pPr lvl="2"/>
            <a:r>
              <a:rPr lang="en-US" sz="2800" dirty="0" smtClean="0"/>
              <a:t>Document is encrypted with private key, but then can only be decrypted with correct public key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3908"/>
      </p:ext>
    </p:extLst>
  </p:cSld>
  <p:clrMapOvr>
    <a:masterClrMapping/>
  </p:clrMapOvr>
  <p:transition advTm="411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Transactions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01205"/>
          </a:xfrm>
        </p:spPr>
        <p:txBody>
          <a:bodyPr/>
          <a:lstStyle/>
          <a:p>
            <a:r>
              <a:rPr lang="en-US" dirty="0" smtClean="0"/>
              <a:t>Secure transactions requires certain standards:</a:t>
            </a:r>
          </a:p>
          <a:p>
            <a:pPr lvl="1"/>
            <a:r>
              <a:rPr lang="en-US" dirty="0" smtClean="0"/>
              <a:t>Secure Sockets Layer (SSL) – standard set of protocols for authentication and authorization</a:t>
            </a:r>
          </a:p>
          <a:p>
            <a:pPr lvl="1"/>
            <a:r>
              <a:rPr lang="en-US" dirty="0" smtClean="0"/>
              <a:t>Transport Layer Security (TLS) – an Internet standard equivalent to SSL</a:t>
            </a:r>
          </a:p>
          <a:p>
            <a:pPr lvl="1"/>
            <a:r>
              <a:rPr lang="en-US" dirty="0" smtClean="0"/>
              <a:t>IP Security (</a:t>
            </a:r>
            <a:r>
              <a:rPr lang="en-US" dirty="0" err="1" smtClean="0"/>
              <a:t>IPSec</a:t>
            </a:r>
            <a:r>
              <a:rPr lang="en-US" dirty="0" smtClean="0"/>
              <a:t>) – Internet security protocol at a low-level transmission. More secure encryption than SSL</a:t>
            </a:r>
          </a:p>
          <a:p>
            <a:pPr lvl="1"/>
            <a:r>
              <a:rPr lang="en-US" dirty="0" smtClean="0"/>
              <a:t>Hypertext Transfer Protocol Secure (HTTPS) – Internet standard to transmit Web pages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8019"/>
      </p:ext>
    </p:extLst>
  </p:cSld>
  <p:clrMapOvr>
    <a:masterClrMapping/>
  </p:clrMapOvr>
  <p:transition advTm="543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229600" cy="2320635"/>
          </a:xfrm>
        </p:spPr>
        <p:txBody>
          <a:bodyPr/>
          <a:lstStyle/>
          <a:p>
            <a:r>
              <a:rPr lang="en-US" altLang="en-US" sz="2600" b="1" dirty="0"/>
              <a:t>Analysis</a:t>
            </a:r>
            <a:r>
              <a:rPr lang="en-US" altLang="en-US" sz="2600" dirty="0"/>
              <a:t> says </a:t>
            </a:r>
            <a:r>
              <a:rPr lang="en-US" altLang="en-US" sz="2600" dirty="0" smtClean="0"/>
              <a:t>‟</a:t>
            </a:r>
            <a:r>
              <a:rPr lang="en-US" altLang="en-US" sz="2600" b="1" dirty="0" smtClean="0"/>
              <a:t>what</a:t>
            </a:r>
            <a:r>
              <a:rPr lang="en-US" altLang="en-US" sz="2600" dirty="0"/>
              <a:t>” is required and </a:t>
            </a:r>
            <a:r>
              <a:rPr lang="en-US" altLang="en-US" sz="2600" b="1" dirty="0"/>
              <a:t>design</a:t>
            </a:r>
            <a:r>
              <a:rPr lang="en-US" altLang="en-US" sz="2600" dirty="0"/>
              <a:t> tells us </a:t>
            </a:r>
            <a:r>
              <a:rPr lang="en-US" altLang="en-US" sz="2600" dirty="0" smtClean="0"/>
              <a:t>‟</a:t>
            </a:r>
            <a:r>
              <a:rPr lang="en-US" altLang="en-US" sz="2600" b="1" dirty="0" smtClean="0"/>
              <a:t>how</a:t>
            </a:r>
            <a:r>
              <a:rPr lang="en-US" altLang="en-US" sz="2600" dirty="0"/>
              <a:t>” the system will be configured and constructed</a:t>
            </a:r>
          </a:p>
          <a:p>
            <a:r>
              <a:rPr lang="en-GB" altLang="en-US" sz="2600" b="1" dirty="0" smtClean="0"/>
              <a:t>What</a:t>
            </a:r>
            <a:r>
              <a:rPr lang="en-GB" altLang="en-US" sz="2600" dirty="0" smtClean="0"/>
              <a:t> </a:t>
            </a:r>
            <a:r>
              <a:rPr lang="en-GB" altLang="en-US" sz="2600" dirty="0" smtClean="0">
                <a:sym typeface="Wingdings" panose="05000000000000000000" pitchFamily="2" charset="2"/>
              </a:rPr>
              <a:t> </a:t>
            </a:r>
            <a:r>
              <a:rPr lang="en-GB" altLang="en-US" sz="2600" dirty="0" smtClean="0"/>
              <a:t>Chapters </a:t>
            </a:r>
            <a:r>
              <a:rPr lang="en-GB" altLang="en-US" sz="2600" dirty="0"/>
              <a:t>2, 3, 4 and 5 covered systems analysis activities (requirements)</a:t>
            </a:r>
          </a:p>
          <a:p>
            <a:r>
              <a:rPr lang="en-GB" altLang="en-US" sz="2600" b="1" dirty="0" smtClean="0"/>
              <a:t>How</a:t>
            </a:r>
            <a:r>
              <a:rPr lang="en-GB" altLang="en-US" sz="2600" dirty="0" smtClean="0"/>
              <a:t> </a:t>
            </a:r>
            <a:r>
              <a:rPr lang="en-GB" altLang="en-US" sz="2600" dirty="0" smtClean="0">
                <a:sym typeface="Wingdings" panose="05000000000000000000" pitchFamily="2" charset="2"/>
              </a:rPr>
              <a:t> </a:t>
            </a:r>
            <a:r>
              <a:rPr lang="en-GB" altLang="en-US" sz="2600" dirty="0" smtClean="0"/>
              <a:t>This </a:t>
            </a:r>
            <a:r>
              <a:rPr lang="en-GB" altLang="en-US" sz="2600" dirty="0"/>
              <a:t>chapter introduces </a:t>
            </a:r>
            <a:r>
              <a:rPr lang="en-GB" altLang="en-US" sz="2600" b="1" dirty="0" smtClean="0"/>
              <a:t>systems </a:t>
            </a:r>
            <a:r>
              <a:rPr lang="en-GB" altLang="en-US" sz="2600" b="1" dirty="0"/>
              <a:t>design </a:t>
            </a:r>
            <a:r>
              <a:rPr lang="en-GB" altLang="en-US" sz="2600" dirty="0"/>
              <a:t>and the design activities involved in </a:t>
            </a:r>
            <a:r>
              <a:rPr lang="en-GB" altLang="en-US" sz="2600" i="1" dirty="0"/>
              <a:t>systems </a:t>
            </a:r>
            <a:r>
              <a:rPr lang="en-GB" altLang="en-US" sz="2600" i="1" dirty="0" smtClean="0"/>
              <a:t>development</a:t>
            </a:r>
            <a:endParaRPr lang="en-GB" altLang="en-US" sz="2600" i="1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 - Chapter 6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5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625608"/>
          </a:xfrm>
        </p:spPr>
        <p:txBody>
          <a:bodyPr/>
          <a:lstStyle/>
          <a:p>
            <a:r>
              <a:rPr lang="en-US" dirty="0" smtClean="0"/>
              <a:t>This chapter introduces the concept of Systems Design</a:t>
            </a:r>
          </a:p>
          <a:p>
            <a:pPr lvl="1"/>
            <a:r>
              <a:rPr lang="en-US" dirty="0" smtClean="0"/>
              <a:t>Analysis is fact finding and modeling</a:t>
            </a:r>
          </a:p>
          <a:p>
            <a:pPr lvl="1"/>
            <a:r>
              <a:rPr lang="en-US" dirty="0" smtClean="0"/>
              <a:t>Design is modeling to specify how system will be implemented</a:t>
            </a:r>
          </a:p>
          <a:p>
            <a:pPr lvl="1"/>
            <a:r>
              <a:rPr lang="en-US" dirty="0" smtClean="0"/>
              <a:t>Design is bridge between analysis an implementation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4199"/>
      </p:ext>
    </p:extLst>
  </p:cSld>
  <p:clrMapOvr>
    <a:masterClrMapping/>
  </p:clrMapOvr>
  <p:transition advTm="11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Summary</a:t>
            </a:r>
            <a:r>
              <a:rPr lang="en-US" dirty="0" smtClean="0"/>
              <a:t> </a:t>
            </a:r>
            <a:r>
              <a:rPr lang="en-US" sz="3200" dirty="0" smtClean="0"/>
              <a:t>(continued)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813078"/>
          </a:xfrm>
        </p:spPr>
        <p:txBody>
          <a:bodyPr/>
          <a:lstStyle/>
          <a:p>
            <a:r>
              <a:rPr lang="en-US" dirty="0" smtClean="0"/>
              <a:t>Activities of Systems Design</a:t>
            </a:r>
          </a:p>
          <a:p>
            <a:pPr lvl="1"/>
            <a:r>
              <a:rPr lang="en-US" dirty="0" smtClean="0"/>
              <a:t>Describe the environment</a:t>
            </a:r>
          </a:p>
          <a:p>
            <a:pPr lvl="1"/>
            <a:r>
              <a:rPr lang="en-US" dirty="0" smtClean="0"/>
              <a:t>Design the application components</a:t>
            </a:r>
          </a:p>
          <a:p>
            <a:pPr lvl="1"/>
            <a:r>
              <a:rPr lang="en-US" dirty="0" smtClean="0"/>
              <a:t>Design the User Interface</a:t>
            </a:r>
          </a:p>
          <a:p>
            <a:pPr lvl="1"/>
            <a:r>
              <a:rPr lang="en-US" dirty="0" smtClean="0"/>
              <a:t>Design the database</a:t>
            </a:r>
          </a:p>
          <a:p>
            <a:pPr lvl="1"/>
            <a:r>
              <a:rPr lang="en-US" dirty="0" smtClean="0"/>
              <a:t>Design the software classes and methods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7443"/>
      </p:ext>
    </p:extLst>
  </p:cSld>
  <p:clrMapOvr>
    <a:masterClrMapping/>
  </p:clrMapOvr>
  <p:transition advTm="35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Summary</a:t>
            </a:r>
            <a:r>
              <a:rPr lang="en-US" dirty="0" smtClean="0"/>
              <a:t> </a:t>
            </a:r>
            <a:r>
              <a:rPr lang="en-US" sz="3200" dirty="0" smtClean="0"/>
              <a:t>(continued)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641271"/>
          </a:xfrm>
        </p:spPr>
        <p:txBody>
          <a:bodyPr/>
          <a:lstStyle/>
          <a:p>
            <a:r>
              <a:rPr lang="en-US" dirty="0" smtClean="0"/>
              <a:t>System Controls and Security</a:t>
            </a:r>
          </a:p>
          <a:p>
            <a:pPr lvl="1"/>
            <a:r>
              <a:rPr lang="en-US" dirty="0" smtClean="0"/>
              <a:t>Integrity Controls</a:t>
            </a:r>
          </a:p>
          <a:p>
            <a:pPr lvl="2"/>
            <a:r>
              <a:rPr lang="en-US" dirty="0" smtClean="0"/>
              <a:t>Input controls</a:t>
            </a:r>
          </a:p>
          <a:p>
            <a:pPr lvl="2"/>
            <a:r>
              <a:rPr lang="en-US" dirty="0" smtClean="0"/>
              <a:t>Output controls</a:t>
            </a:r>
          </a:p>
          <a:p>
            <a:pPr lvl="2"/>
            <a:r>
              <a:rPr lang="en-US" dirty="0" smtClean="0"/>
              <a:t>Backup and recovery</a:t>
            </a:r>
          </a:p>
          <a:p>
            <a:pPr lvl="2"/>
            <a:r>
              <a:rPr lang="en-US" dirty="0" smtClean="0"/>
              <a:t>Fraud prevention</a:t>
            </a:r>
          </a:p>
          <a:p>
            <a:pPr lvl="1"/>
            <a:r>
              <a:rPr lang="en-US" dirty="0" smtClean="0"/>
              <a:t>Security Controls</a:t>
            </a:r>
          </a:p>
          <a:p>
            <a:pPr lvl="2"/>
            <a:r>
              <a:rPr lang="en-US" dirty="0" smtClean="0"/>
              <a:t>Access controls</a:t>
            </a:r>
          </a:p>
          <a:p>
            <a:pPr lvl="2"/>
            <a:r>
              <a:rPr lang="en-US" dirty="0" smtClean="0"/>
              <a:t>Data encryption</a:t>
            </a:r>
          </a:p>
          <a:p>
            <a:pPr lvl="2"/>
            <a:r>
              <a:rPr lang="en-US" dirty="0" smtClean="0"/>
              <a:t>Digital signatures and certificates</a:t>
            </a:r>
          </a:p>
          <a:p>
            <a:pPr lvl="2"/>
            <a:r>
              <a:rPr lang="en-US" dirty="0" smtClean="0"/>
              <a:t>Secure transactions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89968"/>
      </p:ext>
    </p:extLst>
  </p:cSld>
  <p:clrMapOvr>
    <a:masterClrMapping/>
  </p:clrMapOvr>
  <p:transition advTm="41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r>
              <a:rPr lang="en-NZ" dirty="0" smtClean="0"/>
              <a:t>End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2547"/>
      </p:ext>
    </p:extLst>
  </p:cSld>
  <p:clrMapOvr>
    <a:masterClrMapping/>
  </p:clrMapOvr>
  <p:transition advTm="25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Systems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381000" y="1412875"/>
            <a:ext cx="8610600" cy="2111347"/>
          </a:xfrm>
        </p:spPr>
        <p:txBody>
          <a:bodyPr/>
          <a:lstStyle/>
          <a:p>
            <a:r>
              <a:rPr lang="en-GB" altLang="en-US" sz="2800" dirty="0"/>
              <a:t>Requirement Analysis </a:t>
            </a:r>
            <a:r>
              <a:rPr lang="en-GB" altLang="en-US" sz="2800" dirty="0">
                <a:sym typeface="Wingdings" panose="05000000000000000000" pitchFamily="2" charset="2"/>
              </a:rPr>
              <a:t> </a:t>
            </a:r>
            <a:r>
              <a:rPr lang="en-GB" altLang="en-US" sz="2800" b="1" dirty="0">
                <a:sym typeface="Wingdings" panose="05000000000000000000" pitchFamily="2" charset="2"/>
              </a:rPr>
              <a:t>Design</a:t>
            </a:r>
            <a:r>
              <a:rPr lang="en-GB" altLang="en-US" sz="2800" dirty="0">
                <a:sym typeface="Wingdings" panose="05000000000000000000" pitchFamily="2" charset="2"/>
              </a:rPr>
              <a:t> </a:t>
            </a:r>
            <a:r>
              <a:rPr lang="en-GB" altLang="en-US" sz="2800" dirty="0"/>
              <a:t> Implementation</a:t>
            </a:r>
          </a:p>
          <a:p>
            <a:r>
              <a:rPr lang="en-US" altLang="en-US" sz="2800" dirty="0" smtClean="0"/>
              <a:t>Analysis and design results are documented in reports, requirements backlogs, user stories, models, and plans</a:t>
            </a:r>
          </a:p>
          <a:p>
            <a:r>
              <a:rPr lang="en-US" altLang="en-US" sz="2800" dirty="0" smtClean="0"/>
              <a:t>These documents and models are used to plan coordinate the work of development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22786"/>
      </p:ext>
    </p:extLst>
  </p:cSld>
  <p:clrMapOvr>
    <a:masterClrMapping/>
  </p:clrMapOvr>
  <p:transition advTm="655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Q1</a:t>
            </a:r>
            <a:r>
              <a:rPr lang="en-US" sz="4000" dirty="0"/>
              <a:t>. </a:t>
            </a:r>
            <a:r>
              <a:rPr lang="en-US" sz="4000" b="1" dirty="0"/>
              <a:t>What are the objectives of </a:t>
            </a:r>
            <a:r>
              <a:rPr lang="en-US" sz="4000" b="1" dirty="0" smtClean="0"/>
              <a:t>system </a:t>
            </a:r>
            <a:r>
              <a:rPr lang="en-US" sz="4000" b="1" dirty="0"/>
              <a:t>analysis and </a:t>
            </a:r>
            <a:r>
              <a:rPr lang="en-US" sz="4000" b="1" dirty="0" smtClean="0"/>
              <a:t>system </a:t>
            </a:r>
            <a:r>
              <a:rPr lang="en-US" sz="4000" b="1" dirty="0"/>
              <a:t>design?</a:t>
            </a:r>
            <a:r>
              <a:rPr lang="en-US" sz="40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50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smtClean="0"/>
              <a:t>Analysis to Design to Implementation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4900" y="974510"/>
            <a:ext cx="7196100" cy="504529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71800" y="153415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tx2"/>
                </a:solidFill>
              </a:rPr>
              <a:t>Analyst</a:t>
            </a:r>
            <a:endParaRPr lang="en-NZ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46312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tx2"/>
                </a:solidFill>
              </a:rPr>
              <a:t>Software Engineer</a:t>
            </a:r>
            <a:endParaRPr lang="en-NZ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8119" y="51816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tx2"/>
                </a:solidFill>
              </a:rPr>
              <a:t>Programmer</a:t>
            </a:r>
            <a:endParaRPr lang="en-NZ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87549"/>
      </p:ext>
    </p:extLst>
  </p:cSld>
  <p:clrMapOvr>
    <a:masterClrMapping/>
  </p:clrMapOvr>
  <p:transition advTm="716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229600" cy="3773341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formality of </a:t>
            </a:r>
            <a:r>
              <a:rPr lang="en-US" dirty="0" smtClean="0"/>
              <a:t>the project will dictate the type, complexity, and depth of design models</a:t>
            </a:r>
          </a:p>
          <a:p>
            <a:r>
              <a:rPr lang="en-US" dirty="0" smtClean="0"/>
              <a:t>Agile/iterative projects typically build fewer models, but models are still created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could be a reason for that?</a:t>
            </a:r>
          </a:p>
          <a:p>
            <a:r>
              <a:rPr lang="en-US" dirty="0" smtClean="0"/>
              <a:t>Jumping to programming without design often causes less than optimum solutions and may require rework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 - Chapter 6                                               ©2016. Cengage Learning.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E34EA8-3EAF-49B8-BC05-CB3445FC09F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2282"/>
      </p:ext>
    </p:extLst>
  </p:cSld>
  <p:clrMapOvr>
    <a:masterClrMapping/>
  </p:clrMapOvr>
  <p:transition advTm="76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ueShadeWithBar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ShadeWithBar" id="{04066C2A-6173-4F54-AD2B-AFDA31B2A820}" vid="{70AC8400-E288-4A32-931A-110C32A5F7D1}"/>
    </a:ext>
  </a:extLst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BlueShadeWithBar</Template>
  <TotalTime>6500</TotalTime>
  <Words>2904</Words>
  <Application>Microsoft Office PowerPoint</Application>
  <PresentationFormat>On-screen Show (4:3)</PresentationFormat>
  <Paragraphs>370</Paragraphs>
  <Slides>53</Slides>
  <Notes>16</Notes>
  <HiddenSlides>4</HiddenSlides>
  <MMClips>49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宋体</vt:lpstr>
      <vt:lpstr>Arial</vt:lpstr>
      <vt:lpstr>Calibri</vt:lpstr>
      <vt:lpstr>Courier New</vt:lpstr>
      <vt:lpstr>Segoe</vt:lpstr>
      <vt:lpstr>Wingdings</vt:lpstr>
      <vt:lpstr>BlueShadeWithBar</vt:lpstr>
      <vt:lpstr>White with Courier font for code slides</vt:lpstr>
      <vt:lpstr>PowerPoint Presentation</vt:lpstr>
      <vt:lpstr>Foundations of Systems Design </vt:lpstr>
      <vt:lpstr>Chapter 6 Outline</vt:lpstr>
      <vt:lpstr>Learning Objectives</vt:lpstr>
      <vt:lpstr>Overview</vt:lpstr>
      <vt:lpstr>What is Systems Design</vt:lpstr>
      <vt:lpstr>Q1. What are the objectives of system analysis and system design? </vt:lpstr>
      <vt:lpstr>Analysis to Design to Implementation</vt:lpstr>
      <vt:lpstr>Design Models</vt:lpstr>
      <vt:lpstr>Answer</vt:lpstr>
      <vt:lpstr>Analysis Models to Design Models</vt:lpstr>
      <vt:lpstr>On a project that uses iterative methodology such as Scrum to develop the system, in which iteration does system design begin?  Explain why. </vt:lpstr>
      <vt:lpstr>Answer</vt:lpstr>
      <vt:lpstr>Design Activities</vt:lpstr>
      <vt:lpstr>Design Activities</vt:lpstr>
      <vt:lpstr>Design Activities and Iterations</vt:lpstr>
      <vt:lpstr>Key Design Questions for each Activity</vt:lpstr>
      <vt:lpstr>Revision question  What is three-layer architecture or design?  Describe the content of each layer  (no answer provided  - please look up earlier lectures) </vt:lpstr>
      <vt:lpstr>1. Describe the Environment</vt:lpstr>
      <vt:lpstr>2. Design the Application Components</vt:lpstr>
      <vt:lpstr>Typical models for defining application components</vt:lpstr>
      <vt:lpstr>Which use case description model from the system analysis phase is best suited for User Interface Design? </vt:lpstr>
      <vt:lpstr>Answer</vt:lpstr>
      <vt:lpstr>3. Design the User Interface</vt:lpstr>
      <vt:lpstr>Typical models for user interface design</vt:lpstr>
      <vt:lpstr>4. Design the Database</vt:lpstr>
      <vt:lpstr>Typical Table Definition as part of Database Schema</vt:lpstr>
      <vt:lpstr>5. Design Software Classes and Methods</vt:lpstr>
      <vt:lpstr>Q. What additional information is provided by the design class diagram compared to the domain model class diagram?</vt:lpstr>
      <vt:lpstr>Answer</vt:lpstr>
      <vt:lpstr>Typical Design Class Diagram with attributes and methods</vt:lpstr>
      <vt:lpstr>Systems Controls and Security</vt:lpstr>
      <vt:lpstr>System Controls and Security</vt:lpstr>
      <vt:lpstr>Integrity and Security Controls</vt:lpstr>
      <vt:lpstr>Designing Integrity Controls</vt:lpstr>
      <vt:lpstr>Input Controls</vt:lpstr>
      <vt:lpstr>Output Controls</vt:lpstr>
      <vt:lpstr>Redundancy, Backup and Recovery</vt:lpstr>
      <vt:lpstr>Fraud Prevention</vt:lpstr>
      <vt:lpstr>Fraud Risk – Factors and Techniques</vt:lpstr>
      <vt:lpstr>Designing Security Controls</vt:lpstr>
      <vt:lpstr>Designing Security Controls</vt:lpstr>
      <vt:lpstr>Types of users</vt:lpstr>
      <vt:lpstr>Data Encryption</vt:lpstr>
      <vt:lpstr>Symmetric Key Encryption</vt:lpstr>
      <vt:lpstr>Asymmetric Key Encryption</vt:lpstr>
      <vt:lpstr>Steganography</vt:lpstr>
      <vt:lpstr>Digital Signatures and Certificates</vt:lpstr>
      <vt:lpstr>Secure Transactions</vt:lpstr>
      <vt:lpstr>Summary</vt:lpstr>
      <vt:lpstr>Summary (continued)</vt:lpstr>
      <vt:lpstr>Summary (continued)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From bla to bla</dc:title>
  <dc:creator>John</dc:creator>
  <cp:lastModifiedBy>Diane Strode</cp:lastModifiedBy>
  <cp:revision>186</cp:revision>
  <cp:lastPrinted>1601-01-01T00:00:00Z</cp:lastPrinted>
  <dcterms:created xsi:type="dcterms:W3CDTF">2011-10-31T16:54:53Z</dcterms:created>
  <dcterms:modified xsi:type="dcterms:W3CDTF">2022-04-06T03:37:15Z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