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44"/>
  </p:notesMasterIdLst>
  <p:sldIdLst>
    <p:sldId id="356" r:id="rId2"/>
    <p:sldId id="256" r:id="rId3"/>
    <p:sldId id="400" r:id="rId4"/>
    <p:sldId id="402" r:id="rId5"/>
    <p:sldId id="401" r:id="rId6"/>
    <p:sldId id="399" r:id="rId7"/>
    <p:sldId id="332" r:id="rId8"/>
    <p:sldId id="340" r:id="rId9"/>
    <p:sldId id="406" r:id="rId10"/>
    <p:sldId id="405" r:id="rId11"/>
    <p:sldId id="403" r:id="rId12"/>
    <p:sldId id="342" r:id="rId13"/>
    <p:sldId id="341" r:id="rId14"/>
    <p:sldId id="396" r:id="rId15"/>
    <p:sldId id="343" r:id="rId16"/>
    <p:sldId id="407" r:id="rId17"/>
    <p:sldId id="344" r:id="rId18"/>
    <p:sldId id="346" r:id="rId19"/>
    <p:sldId id="367" r:id="rId20"/>
    <p:sldId id="368" r:id="rId21"/>
    <p:sldId id="397" r:id="rId22"/>
    <p:sldId id="369" r:id="rId23"/>
    <p:sldId id="347" r:id="rId24"/>
    <p:sldId id="345" r:id="rId25"/>
    <p:sldId id="348" r:id="rId26"/>
    <p:sldId id="351" r:id="rId27"/>
    <p:sldId id="350" r:id="rId28"/>
    <p:sldId id="352" r:id="rId29"/>
    <p:sldId id="353" r:id="rId30"/>
    <p:sldId id="354" r:id="rId31"/>
    <p:sldId id="360" r:id="rId32"/>
    <p:sldId id="358" r:id="rId33"/>
    <p:sldId id="359" r:id="rId34"/>
    <p:sldId id="394" r:id="rId35"/>
    <p:sldId id="408" r:id="rId36"/>
    <p:sldId id="409" r:id="rId37"/>
    <p:sldId id="410" r:id="rId38"/>
    <p:sldId id="411" r:id="rId39"/>
    <p:sldId id="412" r:id="rId40"/>
    <p:sldId id="362" r:id="rId41"/>
    <p:sldId id="395" r:id="rId42"/>
    <p:sldId id="363"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4BA"/>
    <a:srgbClr val="0099CC"/>
    <a:srgbClr val="0000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4" autoAdjust="0"/>
    <p:restoredTop sz="87908" autoAdjust="0"/>
  </p:normalViewPr>
  <p:slideViewPr>
    <p:cSldViewPr>
      <p:cViewPr varScale="1">
        <p:scale>
          <a:sx n="77" d="100"/>
          <a:sy n="77" d="100"/>
        </p:scale>
        <p:origin x="137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57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5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57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7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57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F06089B-A18B-42EE-A5B7-9ADFD56020F0}" type="slidenum">
              <a:rPr lang="en-US" altLang="en-US"/>
              <a:pPr/>
              <a:t>‹#›</a:t>
            </a:fld>
            <a:endParaRPr lang="en-US" altLang="en-US"/>
          </a:p>
        </p:txBody>
      </p:sp>
    </p:spTree>
    <p:extLst>
      <p:ext uri="{BB962C8B-B14F-4D97-AF65-F5344CB8AC3E}">
        <p14:creationId xmlns:p14="http://schemas.microsoft.com/office/powerpoint/2010/main" val="24777670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1</a:t>
            </a:fld>
            <a:endParaRPr lang="en-US" altLang="en-US"/>
          </a:p>
        </p:txBody>
      </p:sp>
    </p:spTree>
    <p:extLst>
      <p:ext uri="{BB962C8B-B14F-4D97-AF65-F5344CB8AC3E}">
        <p14:creationId xmlns:p14="http://schemas.microsoft.com/office/powerpoint/2010/main" val="47966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t>zero or more </a:t>
            </a:r>
          </a:p>
          <a:p>
            <a:r>
              <a:rPr lang="en-GB" altLang="en-US" sz="1200" dirty="0" smtClean="0"/>
              <a:t>exactly one</a:t>
            </a:r>
          </a:p>
          <a:p>
            <a:r>
              <a:rPr lang="en-GB" altLang="en-US" sz="1200" dirty="0" smtClean="0"/>
              <a:t>one or more </a:t>
            </a:r>
          </a:p>
          <a:p>
            <a:r>
              <a:rPr lang="en-GB" altLang="en-US" sz="1200" dirty="0" smtClean="0"/>
              <a:t>exactly one </a:t>
            </a:r>
            <a:endParaRPr lang="en-NZ" dirty="0"/>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10</a:t>
            </a:fld>
            <a:endParaRPr lang="en-US" altLang="en-US"/>
          </a:p>
        </p:txBody>
      </p:sp>
    </p:spTree>
    <p:extLst>
      <p:ext uri="{BB962C8B-B14F-4D97-AF65-F5344CB8AC3E}">
        <p14:creationId xmlns:p14="http://schemas.microsoft.com/office/powerpoint/2010/main" val="307713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t>zero or more </a:t>
            </a:r>
          </a:p>
          <a:p>
            <a:r>
              <a:rPr lang="en-GB" altLang="en-US" sz="1200" dirty="0" smtClean="0"/>
              <a:t>exactly one</a:t>
            </a:r>
          </a:p>
          <a:p>
            <a:r>
              <a:rPr lang="en-GB" altLang="en-US" sz="1200" dirty="0" smtClean="0"/>
              <a:t>one or more </a:t>
            </a:r>
          </a:p>
          <a:p>
            <a:r>
              <a:rPr lang="en-GB" altLang="en-US" sz="1200" dirty="0" smtClean="0"/>
              <a:t>exactly one </a:t>
            </a:r>
            <a:endParaRPr lang="en-NZ" dirty="0"/>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13</a:t>
            </a:fld>
            <a:endParaRPr lang="en-US" altLang="en-US"/>
          </a:p>
        </p:txBody>
      </p:sp>
    </p:spTree>
    <p:extLst>
      <p:ext uri="{BB962C8B-B14F-4D97-AF65-F5344CB8AC3E}">
        <p14:creationId xmlns:p14="http://schemas.microsoft.com/office/powerpoint/2010/main" val="226738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t>zero or more </a:t>
            </a:r>
          </a:p>
          <a:p>
            <a:r>
              <a:rPr lang="en-GB" altLang="en-US" sz="1200" dirty="0" smtClean="0"/>
              <a:t>exactly one</a:t>
            </a:r>
          </a:p>
          <a:p>
            <a:r>
              <a:rPr lang="en-GB" altLang="en-US" sz="1200" dirty="0" smtClean="0"/>
              <a:t>one or more </a:t>
            </a:r>
          </a:p>
          <a:p>
            <a:r>
              <a:rPr lang="en-GB" altLang="en-US" sz="1200" dirty="0" smtClean="0"/>
              <a:t>exactly one </a:t>
            </a:r>
            <a:endParaRPr lang="en-NZ" dirty="0"/>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14</a:t>
            </a:fld>
            <a:endParaRPr lang="en-US" altLang="en-US"/>
          </a:p>
        </p:txBody>
      </p:sp>
    </p:spTree>
    <p:extLst>
      <p:ext uri="{BB962C8B-B14F-4D97-AF65-F5344CB8AC3E}">
        <p14:creationId xmlns:p14="http://schemas.microsoft.com/office/powerpoint/2010/main" val="400155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15</a:t>
            </a:fld>
            <a:endParaRPr lang="en-US" altLang="en-US"/>
          </a:p>
        </p:txBody>
      </p:sp>
    </p:spTree>
    <p:extLst>
      <p:ext uri="{BB962C8B-B14F-4D97-AF65-F5344CB8AC3E}">
        <p14:creationId xmlns:p14="http://schemas.microsoft.com/office/powerpoint/2010/main" val="183646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17</a:t>
            </a:fld>
            <a:endParaRPr lang="en-US" altLang="en-US"/>
          </a:p>
        </p:txBody>
      </p:sp>
    </p:spTree>
    <p:extLst>
      <p:ext uri="{BB962C8B-B14F-4D97-AF65-F5344CB8AC3E}">
        <p14:creationId xmlns:p14="http://schemas.microsoft.com/office/powerpoint/2010/main" val="309249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When two or more classes share some same attributes along with some specific attributes. </a:t>
            </a:r>
          </a:p>
          <a:p>
            <a:r>
              <a:rPr lang="en-NZ" dirty="0" smtClean="0"/>
              <a:t>Then, inheritance</a:t>
            </a:r>
            <a:r>
              <a:rPr lang="en-NZ" baseline="0" dirty="0" smtClean="0"/>
              <a:t> is used to classify them as a parent (with common attributes) and child with specific attributes.</a:t>
            </a:r>
            <a:endParaRPr lang="en-NZ" dirty="0"/>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23</a:t>
            </a:fld>
            <a:endParaRPr lang="en-US" altLang="en-US"/>
          </a:p>
        </p:txBody>
      </p:sp>
    </p:spTree>
    <p:extLst>
      <p:ext uri="{BB962C8B-B14F-4D97-AF65-F5344CB8AC3E}">
        <p14:creationId xmlns:p14="http://schemas.microsoft.com/office/powerpoint/2010/main" val="231113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 storing information about Computers to be built as well as the storage disks for sale.</a:t>
            </a:r>
            <a:endParaRPr lang="en-US" dirty="0"/>
          </a:p>
        </p:txBody>
      </p:sp>
      <p:sp>
        <p:nvSpPr>
          <p:cNvPr id="4" name="Slide Number Placeholder 3"/>
          <p:cNvSpPr>
            <a:spLocks noGrp="1"/>
          </p:cNvSpPr>
          <p:nvPr>
            <p:ph type="sldNum" sz="quarter" idx="10"/>
          </p:nvPr>
        </p:nvSpPr>
        <p:spPr/>
        <p:txBody>
          <a:bodyPr/>
          <a:lstStyle/>
          <a:p>
            <a:fld id="{9F06089B-A18B-42EE-A5B7-9ADFD56020F0}" type="slidenum">
              <a:rPr lang="en-US" altLang="en-US" smtClean="0"/>
              <a:pPr/>
              <a:t>27</a:t>
            </a:fld>
            <a:endParaRPr lang="en-US" altLang="en-US"/>
          </a:p>
        </p:txBody>
      </p:sp>
    </p:spTree>
    <p:extLst>
      <p:ext uri="{BB962C8B-B14F-4D97-AF65-F5344CB8AC3E}">
        <p14:creationId xmlns:p14="http://schemas.microsoft.com/office/powerpoint/2010/main" val="53195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D3291-EB99-4CCE-BE4B-28A4A7DE8FD7}" type="slidenum">
              <a:rPr lang="en-US" altLang="en-US" smtClean="0"/>
              <a:pPr/>
              <a:t>36</a:t>
            </a:fld>
            <a:endParaRPr lang="en-US" altLang="en-US"/>
          </a:p>
        </p:txBody>
      </p:sp>
    </p:spTree>
    <p:extLst>
      <p:ext uri="{BB962C8B-B14F-4D97-AF65-F5344CB8AC3E}">
        <p14:creationId xmlns:p14="http://schemas.microsoft.com/office/powerpoint/2010/main" val="335339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5"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317971369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62381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2377172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
        <p:nvSpPr>
          <p:cNvPr id="5"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6"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27918156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22238"/>
            <a:ext cx="8229600" cy="60086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7"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320374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
        <p:nvSpPr>
          <p:cNvPr id="5"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6"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40372833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5"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9695866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5"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60773382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6"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38869642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0"/>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8" name="Footer Placeholder 3"/>
          <p:cNvSpPr>
            <a:spLocks noGrp="1"/>
          </p:cNvSpPr>
          <p:nvPr>
            <p:ph type="ftr" sz="quarter" idx="11"/>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42738325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4"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61253880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3" name="Footer Placeholder 3"/>
          <p:cNvSpPr>
            <a:spLocks noGrp="1"/>
          </p:cNvSpPr>
          <p:nvPr>
            <p:ph type="ftr" sz="quarter" idx="3"/>
          </p:nvPr>
        </p:nvSpPr>
        <p:spPr>
          <a:xfrm>
            <a:off x="0" y="6244046"/>
            <a:ext cx="7391400" cy="457200"/>
          </a:xfrm>
          <a:prstGeom prst="rect">
            <a:avLst/>
          </a:prstGeom>
        </p:spPr>
        <p:txBody>
          <a:bodyPr/>
          <a:lstStyle>
            <a:lvl1pPr algn="ctr">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37421516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3"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27711237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6"/>
          <a:srcRect/>
          <a:stretch>
            <a:fillRect/>
          </a:stretch>
        </p:blipFill>
        <p:spPr bwMode="auto">
          <a:xfrm>
            <a:off x="-15875" y="6008687"/>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7848600" y="6248400"/>
            <a:ext cx="838200" cy="457200"/>
          </a:xfrm>
          <a:prstGeom prst="rect">
            <a:avLst/>
          </a:prstGeom>
        </p:spPr>
        <p:txBody>
          <a:bodyPr/>
          <a:lstStyle>
            <a:lvl1pPr>
              <a:defRPr sz="1200"/>
            </a:lvl1pPr>
          </a:lstStyle>
          <a:p>
            <a:fld id="{009A3541-B7EF-4A1D-9612-A6ED665B4012}" type="slidenum">
              <a:rPr lang="en-US" altLang="en-US" smtClean="0"/>
              <a:pPr/>
              <a:t>‹#›</a:t>
            </a:fld>
            <a:endParaRPr lang="en-US" altLang="en-US"/>
          </a:p>
        </p:txBody>
      </p:sp>
      <p:sp>
        <p:nvSpPr>
          <p:cNvPr id="8" name="Footer Placeholder 3"/>
          <p:cNvSpPr>
            <a:spLocks noGrp="1"/>
          </p:cNvSpPr>
          <p:nvPr>
            <p:ph type="ftr" sz="quarter" idx="3"/>
          </p:nvPr>
        </p:nvSpPr>
        <p:spPr>
          <a:xfrm>
            <a:off x="0" y="6244046"/>
            <a:ext cx="7391400" cy="457200"/>
          </a:xfrm>
          <a:prstGeom prst="rect">
            <a:avLst/>
          </a:prstGeom>
        </p:spPr>
        <p:txBody>
          <a:bodyPr/>
          <a:lstStyle>
            <a:lvl1pPr algn="l">
              <a:defRPr sz="1200"/>
            </a:lvl1p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376220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ransition>
    <p:fade/>
  </p:transition>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31.xml"/><Relationship Id="rId5" Type="http://schemas.openxmlformats.org/officeDocument/2006/relationships/image" Target="../media/image9.wmf"/><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slide" Target="slide31.xml"/><Relationship Id="rId5" Type="http://schemas.openxmlformats.org/officeDocument/2006/relationships/image" Target="../media/image9.wmf"/><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31.xml"/><Relationship Id="rId5" Type="http://schemas.openxmlformats.org/officeDocument/2006/relationships/image" Target="../media/image9.wmf"/><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79"/>
            <a:ext cx="8610600" cy="6019721"/>
          </a:xfrm>
          <a:prstGeom prst="rect">
            <a:avLst/>
          </a:prstGeom>
        </p:spPr>
      </p:pic>
      <p:sp>
        <p:nvSpPr>
          <p:cNvPr id="330755" name="Text Box 3"/>
          <p:cNvSpPr txBox="1">
            <a:spLocks noChangeArrowheads="1"/>
          </p:cNvSpPr>
          <p:nvPr/>
        </p:nvSpPr>
        <p:spPr bwMode="auto">
          <a:xfrm>
            <a:off x="533400" y="3962400"/>
            <a:ext cx="708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dirty="0">
                <a:solidFill>
                  <a:schemeClr val="bg1"/>
                </a:solidFill>
              </a:rPr>
              <a:t>Chapter 4</a:t>
            </a:r>
          </a:p>
        </p:txBody>
      </p:sp>
      <p:sp>
        <p:nvSpPr>
          <p:cNvPr id="2" name="Footer Placeholder 1"/>
          <p:cNvSpPr>
            <a:spLocks noGrp="1"/>
          </p:cNvSpPr>
          <p:nvPr>
            <p:ph type="ftr" sz="quarter" idx="3"/>
          </p:nvPr>
        </p:nvSpPr>
        <p:spPr/>
        <p:txBody>
          <a:bodyPr/>
          <a:lstStyle/>
          <a:p>
            <a:pPr algn="l"/>
            <a:r>
              <a:rPr lang="en-US" altLang="en-US" dirty="0" smtClean="0"/>
              <a:t>Systems Analysis and Design in a Changing World, 7th Edition – Chapter 4                                                          ©2016. Cengage Learning. All rights reserved.</a:t>
            </a:r>
            <a:endParaRPr lang="en-US" altLang="en-US" dirty="0"/>
          </a:p>
        </p:txBody>
      </p:sp>
      <p:sp>
        <p:nvSpPr>
          <p:cNvPr id="4" name="Slide Number Placeholder 3"/>
          <p:cNvSpPr>
            <a:spLocks noGrp="1"/>
          </p:cNvSpPr>
          <p:nvPr>
            <p:ph type="sldNum" sz="quarter" idx="4"/>
          </p:nvPr>
        </p:nvSpPr>
        <p:spPr/>
        <p:txBody>
          <a:bodyPr/>
          <a:lstStyle/>
          <a:p>
            <a:fld id="{009A3541-B7EF-4A1D-9612-A6ED665B4012}" type="slidenum">
              <a:rPr lang="en-US" altLang="en-US" smtClean="0"/>
              <a:pPr/>
              <a:t>1</a:t>
            </a:fld>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148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381000" y="230188"/>
            <a:ext cx="8382000" cy="498598"/>
          </a:xfrm>
        </p:spPr>
        <p:txBody>
          <a:bodyPr/>
          <a:lstStyle/>
          <a:p>
            <a:r>
              <a:rPr lang="en-US" altLang="en-US" sz="3600" dirty="0"/>
              <a:t>A Simple Domain </a:t>
            </a:r>
            <a:r>
              <a:rPr lang="en-US" altLang="en-US" sz="3600" dirty="0" smtClean="0"/>
              <a:t>Class </a:t>
            </a:r>
            <a:r>
              <a:rPr lang="en-US" altLang="en-US" sz="3600" dirty="0"/>
              <a:t>Diagram</a:t>
            </a:r>
            <a:endParaRPr lang="en-US" altLang="en-US" sz="3200" dirty="0"/>
          </a:p>
        </p:txBody>
      </p:sp>
      <p:sp>
        <p:nvSpPr>
          <p:cNvPr id="2" name="Text Placeholder 1"/>
          <p:cNvSpPr>
            <a:spLocks noGrp="1"/>
          </p:cNvSpPr>
          <p:nvPr>
            <p:ph type="body" sz="quarter" idx="10"/>
          </p:nvPr>
        </p:nvSpPr>
        <p:spPr>
          <a:xfrm>
            <a:off x="360218" y="3363148"/>
            <a:ext cx="8382000" cy="1317284"/>
          </a:xfrm>
        </p:spPr>
        <p:txBody>
          <a:bodyPr/>
          <a:lstStyle/>
          <a:p>
            <a:r>
              <a:rPr lang="en-GB" altLang="en-US" sz="2800" dirty="0" smtClean="0"/>
              <a:t>Note: This diagram matches the semantic net shown in the previous slide</a:t>
            </a:r>
          </a:p>
          <a:p>
            <a:pPr marL="0" indent="0">
              <a:buNone/>
            </a:pPr>
            <a:endParaRPr lang="en-US" dirty="0"/>
          </a:p>
        </p:txBody>
      </p:sp>
      <p:sp>
        <p:nvSpPr>
          <p:cNvPr id="7" name="Slide Number Placeholder 5"/>
          <p:cNvSpPr>
            <a:spLocks noGrp="1"/>
          </p:cNvSpPr>
          <p:nvPr>
            <p:ph type="sldNum" sz="quarter" idx="4"/>
          </p:nvPr>
        </p:nvSpPr>
        <p:spPr>
          <a:prstGeom prst="rect">
            <a:avLst/>
          </a:prstGeom>
        </p:spPr>
        <p:txBody>
          <a:bodyPr/>
          <a:lstStyle/>
          <a:p>
            <a:fld id="{3E5EEE24-7CD3-49AA-B505-F14D9CD80D2D}" type="slidenum">
              <a:rPr lang="en-US" altLang="en-US"/>
              <a:pPr/>
              <a:t>10</a:t>
            </a:fld>
            <a:endParaRPr lang="en-US" altLang="en-US"/>
          </a:p>
        </p:txBody>
      </p:sp>
      <p:sp>
        <p:nvSpPr>
          <p:cNvPr id="6"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313353" name="Picture 9"/>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tretch>
            <a:fillRect/>
          </a:stretch>
        </p:blipFill>
        <p:spPr>
          <a:xfrm>
            <a:off x="304800" y="1059686"/>
            <a:ext cx="8382000" cy="2151062"/>
          </a:xfrm>
          <a:noFill/>
          <a:ln/>
        </p:spPr>
      </p:pic>
      <p:sp>
        <p:nvSpPr>
          <p:cNvPr id="313347" name="Rectangle 3"/>
          <p:cNvSpPr>
            <a:spLocks noChangeArrowheads="1"/>
          </p:cNvSpPr>
          <p:nvPr/>
        </p:nvSpPr>
        <p:spPr bwMode="auto">
          <a:xfrm>
            <a:off x="457200" y="16002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a:p>
          <a:p>
            <a:pPr lvl="1" eaLnBrk="0" hangingPunct="0">
              <a:lnSpc>
                <a:spcPct val="90000"/>
              </a:lnSpc>
              <a:spcBef>
                <a:spcPts val="1750"/>
              </a:spcBef>
              <a:buClr>
                <a:srgbClr val="006699"/>
              </a:buClr>
              <a:buSzPct val="75000"/>
              <a:buFont typeface="Monotype Sorts" pitchFamily="2" charset="2"/>
              <a:buChar char=""/>
            </a:pPr>
            <a:endParaRPr lang="en-GB" altLang="en-US"/>
          </a:p>
        </p:txBody>
      </p:sp>
      <p:sp>
        <p:nvSpPr>
          <p:cNvPr id="3" name="Action Button: Back or Previous 2">
            <a:hlinkClick r:id="rId6" action="ppaction://hlinksldjump" highlightClick="1"/>
          </p:cNvPr>
          <p:cNvSpPr/>
          <p:nvPr/>
        </p:nvSpPr>
        <p:spPr bwMode="auto">
          <a:xfrm>
            <a:off x="8458200" y="5562600"/>
            <a:ext cx="533400" cy="381000"/>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11046349"/>
      </p:ext>
    </p:extLst>
  </p:cSld>
  <p:clrMapOvr>
    <a:masterClrMapping/>
  </p:clrMapOvr>
  <p:transition advTm="1311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a:xfrm>
            <a:off x="381000" y="1411552"/>
            <a:ext cx="8382000" cy="2412968"/>
          </a:xfrm>
        </p:spPr>
        <p:txBody>
          <a:bodyPr/>
          <a:lstStyle/>
          <a:p>
            <a:r>
              <a:rPr lang="en-US" altLang="en-US" b="1" dirty="0"/>
              <a:t>Multiplicity </a:t>
            </a:r>
            <a:r>
              <a:rPr lang="en-US" altLang="en-US" dirty="0"/>
              <a:t>is used to describe constraints in a domain class diagram (e.g. 1 or more</a:t>
            </a:r>
            <a:r>
              <a:rPr lang="en-US" altLang="en-US" dirty="0" smtClean="0"/>
              <a:t>)</a:t>
            </a:r>
          </a:p>
          <a:p>
            <a:r>
              <a:rPr lang="en-US" altLang="en-US" b="1" dirty="0" smtClean="0"/>
              <a:t>Multiplicity</a:t>
            </a:r>
            <a:r>
              <a:rPr lang="en-US" altLang="en-US" dirty="0" smtClean="0"/>
              <a:t> is shown on the association line between two classes (e.g. 1..*)</a:t>
            </a:r>
            <a:endParaRPr lang="en-GB" altLang="en-US" dirty="0"/>
          </a:p>
          <a:p>
            <a:endParaRPr lang="en-GB" dirty="0"/>
          </a:p>
        </p:txBody>
      </p:sp>
      <p:sp>
        <p:nvSpPr>
          <p:cNvPr id="4" name="Slide Number Placeholder 3"/>
          <p:cNvSpPr>
            <a:spLocks noGrp="1"/>
          </p:cNvSpPr>
          <p:nvPr>
            <p:ph type="sldNum" sz="quarter" idx="4"/>
          </p:nvPr>
        </p:nvSpPr>
        <p:spPr/>
        <p:txBody>
          <a:bodyPr/>
          <a:lstStyle/>
          <a:p>
            <a:fld id="{009A3541-B7EF-4A1D-9612-A6ED665B4012}" type="slidenum">
              <a:rPr lang="en-US" altLang="en-US" smtClean="0"/>
              <a:pPr/>
              <a:t>11</a:t>
            </a:fld>
            <a:endParaRPr lang="en-US" altLang="en-US"/>
          </a:p>
        </p:txBody>
      </p:sp>
      <p:sp>
        <p:nvSpPr>
          <p:cNvPr id="5" name="Footer Placeholder 4"/>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73495299"/>
      </p:ext>
    </p:extLst>
  </p:cSld>
  <p:clrMapOvr>
    <a:masterClrMapping/>
  </p:clrMapOvr>
  <p:transition advTm="149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381000" y="350838"/>
            <a:ext cx="7543800" cy="1325562"/>
          </a:xfrm>
        </p:spPr>
        <p:txBody>
          <a:bodyPr/>
          <a:lstStyle/>
          <a:p>
            <a:r>
              <a:rPr lang="en-US" altLang="en-US" sz="3600"/>
              <a:t>UML Notation for Multiplicity</a:t>
            </a:r>
            <a:endParaRPr lang="en-US" altLang="en-US" sz="3200"/>
          </a:p>
        </p:txBody>
      </p:sp>
      <p:pic>
        <p:nvPicPr>
          <p:cNvPr id="314378" name="Picture 10"/>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914400" y="2171700"/>
            <a:ext cx="7209436" cy="3352800"/>
          </a:xfrm>
          <a:noFill/>
          <a:ln/>
        </p:spPr>
      </p:pic>
      <p:sp>
        <p:nvSpPr>
          <p:cNvPr id="4"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5" name="Slide Number Placeholder 5"/>
          <p:cNvSpPr>
            <a:spLocks noGrp="1"/>
          </p:cNvSpPr>
          <p:nvPr>
            <p:ph type="sldNum" sz="quarter" idx="4"/>
          </p:nvPr>
        </p:nvSpPr>
        <p:spPr>
          <a:xfrm>
            <a:off x="8001000" y="6248400"/>
            <a:ext cx="1143000" cy="457200"/>
          </a:xfrm>
          <a:prstGeom prst="rect">
            <a:avLst/>
          </a:prstGeom>
        </p:spPr>
        <p:txBody>
          <a:bodyPr/>
          <a:lstStyle/>
          <a:p>
            <a:fld id="{B60E64EE-6B47-4FC0-91BA-4F8844E15B6F}" type="slidenum">
              <a:rPr lang="en-US" altLang="en-US"/>
              <a:pPr/>
              <a:t>12</a:t>
            </a:fld>
            <a:endParaRPr lang="en-US" alt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663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381000" y="230188"/>
            <a:ext cx="8382000" cy="498598"/>
          </a:xfrm>
        </p:spPr>
        <p:txBody>
          <a:bodyPr/>
          <a:lstStyle/>
          <a:p>
            <a:r>
              <a:rPr lang="en-US" altLang="en-US" sz="3600" dirty="0"/>
              <a:t>A Simple Domain </a:t>
            </a:r>
            <a:r>
              <a:rPr lang="en-US" altLang="en-US" sz="3600" dirty="0" smtClean="0"/>
              <a:t>Class </a:t>
            </a:r>
            <a:r>
              <a:rPr lang="en-US" altLang="en-US" sz="3600" dirty="0"/>
              <a:t>Diagram</a:t>
            </a:r>
            <a:endParaRPr lang="en-US" altLang="en-US" sz="3200" dirty="0"/>
          </a:p>
        </p:txBody>
      </p:sp>
      <p:sp>
        <p:nvSpPr>
          <p:cNvPr id="2" name="Text Placeholder 1"/>
          <p:cNvSpPr>
            <a:spLocks noGrp="1"/>
          </p:cNvSpPr>
          <p:nvPr>
            <p:ph type="body" sz="quarter" idx="10"/>
          </p:nvPr>
        </p:nvSpPr>
        <p:spPr>
          <a:xfrm>
            <a:off x="360218" y="3363148"/>
            <a:ext cx="8382000" cy="2671501"/>
          </a:xfrm>
        </p:spPr>
        <p:txBody>
          <a:bodyPr/>
          <a:lstStyle/>
          <a:p>
            <a:r>
              <a:rPr lang="en-GB" altLang="en-US" sz="2800" dirty="0"/>
              <a:t>Note: This diagram matches the semantic net shown </a:t>
            </a:r>
            <a:r>
              <a:rPr lang="en-GB" altLang="en-US" sz="2800" dirty="0" smtClean="0"/>
              <a:t>in the earlier slide</a:t>
            </a:r>
            <a:endParaRPr lang="en-GB" altLang="en-US" sz="2800" dirty="0"/>
          </a:p>
          <a:p>
            <a:pPr lvl="1"/>
            <a:r>
              <a:rPr lang="en-GB" altLang="en-US" sz="2000" dirty="0">
                <a:solidFill>
                  <a:srgbClr val="FF0000"/>
                </a:solidFill>
              </a:rPr>
              <a:t>A customer places </a:t>
            </a:r>
            <a:r>
              <a:rPr lang="en-GB" altLang="en-US" sz="2000" dirty="0" smtClean="0">
                <a:solidFill>
                  <a:srgbClr val="FF0000"/>
                </a:solidFill>
              </a:rPr>
              <a:t>how many order(s)?</a:t>
            </a:r>
            <a:endParaRPr lang="en-GB" altLang="en-US" sz="2000" dirty="0">
              <a:solidFill>
                <a:srgbClr val="FF0000"/>
              </a:solidFill>
            </a:endParaRPr>
          </a:p>
          <a:p>
            <a:pPr lvl="1"/>
            <a:r>
              <a:rPr lang="en-GB" altLang="en-US" sz="2000" dirty="0">
                <a:solidFill>
                  <a:srgbClr val="FF0000"/>
                </a:solidFill>
              </a:rPr>
              <a:t>An order is placed by </a:t>
            </a:r>
            <a:r>
              <a:rPr lang="en-GB" altLang="en-US" sz="2000" dirty="0" smtClean="0">
                <a:solidFill>
                  <a:srgbClr val="FF0000"/>
                </a:solidFill>
              </a:rPr>
              <a:t>how many customer(s)?</a:t>
            </a:r>
            <a:endParaRPr lang="en-GB" altLang="en-US" sz="2000" dirty="0">
              <a:solidFill>
                <a:srgbClr val="FF0000"/>
              </a:solidFill>
            </a:endParaRPr>
          </a:p>
          <a:p>
            <a:pPr lvl="1"/>
            <a:r>
              <a:rPr lang="en-GB" altLang="en-US" sz="2000" dirty="0">
                <a:solidFill>
                  <a:srgbClr val="FF0000"/>
                </a:solidFill>
              </a:rPr>
              <a:t>An order consists of </a:t>
            </a:r>
            <a:r>
              <a:rPr lang="en-GB" altLang="en-US" sz="2000" dirty="0" smtClean="0">
                <a:solidFill>
                  <a:srgbClr val="FF0000"/>
                </a:solidFill>
              </a:rPr>
              <a:t>how many order items?</a:t>
            </a:r>
            <a:endParaRPr lang="en-GB" altLang="en-US" sz="2000" dirty="0">
              <a:solidFill>
                <a:srgbClr val="FF0000"/>
              </a:solidFill>
            </a:endParaRPr>
          </a:p>
          <a:p>
            <a:pPr lvl="1"/>
            <a:r>
              <a:rPr lang="en-GB" altLang="en-US" sz="2000" dirty="0">
                <a:solidFill>
                  <a:srgbClr val="FF0000"/>
                </a:solidFill>
              </a:rPr>
              <a:t>An order item is part of </a:t>
            </a:r>
            <a:r>
              <a:rPr lang="en-GB" altLang="en-US" sz="2000" dirty="0" smtClean="0">
                <a:solidFill>
                  <a:srgbClr val="FF0000"/>
                </a:solidFill>
              </a:rPr>
              <a:t>how many orders?</a:t>
            </a:r>
            <a:endParaRPr lang="en-GB" altLang="en-US" sz="2000" dirty="0">
              <a:solidFill>
                <a:srgbClr val="FF0000"/>
              </a:solidFill>
            </a:endParaRPr>
          </a:p>
          <a:p>
            <a:pPr marL="0" indent="0">
              <a:buNone/>
            </a:pPr>
            <a:endParaRPr lang="en-US" dirty="0"/>
          </a:p>
        </p:txBody>
      </p:sp>
      <p:sp>
        <p:nvSpPr>
          <p:cNvPr id="7" name="Slide Number Placeholder 5"/>
          <p:cNvSpPr>
            <a:spLocks noGrp="1"/>
          </p:cNvSpPr>
          <p:nvPr>
            <p:ph type="sldNum" sz="quarter" idx="4"/>
          </p:nvPr>
        </p:nvSpPr>
        <p:spPr>
          <a:prstGeom prst="rect">
            <a:avLst/>
          </a:prstGeom>
        </p:spPr>
        <p:txBody>
          <a:bodyPr/>
          <a:lstStyle/>
          <a:p>
            <a:fld id="{3E5EEE24-7CD3-49AA-B505-F14D9CD80D2D}" type="slidenum">
              <a:rPr lang="en-US" altLang="en-US"/>
              <a:pPr/>
              <a:t>13</a:t>
            </a:fld>
            <a:endParaRPr lang="en-US" altLang="en-US"/>
          </a:p>
        </p:txBody>
      </p:sp>
      <p:sp>
        <p:nvSpPr>
          <p:cNvPr id="6"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313353" name="Picture 9"/>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tretch>
            <a:fillRect/>
          </a:stretch>
        </p:blipFill>
        <p:spPr>
          <a:xfrm>
            <a:off x="304800" y="1059686"/>
            <a:ext cx="8382000" cy="2151062"/>
          </a:xfrm>
          <a:noFill/>
          <a:ln/>
        </p:spPr>
      </p:pic>
      <p:sp>
        <p:nvSpPr>
          <p:cNvPr id="313347" name="Rectangle 3"/>
          <p:cNvSpPr>
            <a:spLocks noChangeArrowheads="1"/>
          </p:cNvSpPr>
          <p:nvPr/>
        </p:nvSpPr>
        <p:spPr bwMode="auto">
          <a:xfrm>
            <a:off x="457200" y="16002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a:p>
          <a:p>
            <a:pPr lvl="1" eaLnBrk="0" hangingPunct="0">
              <a:lnSpc>
                <a:spcPct val="90000"/>
              </a:lnSpc>
              <a:spcBef>
                <a:spcPts val="1750"/>
              </a:spcBef>
              <a:buClr>
                <a:srgbClr val="006699"/>
              </a:buClr>
              <a:buSzPct val="75000"/>
              <a:buFont typeface="Monotype Sorts" pitchFamily="2" charset="2"/>
              <a:buChar char=""/>
            </a:pPr>
            <a:endParaRPr lang="en-GB" altLang="en-US"/>
          </a:p>
        </p:txBody>
      </p:sp>
      <p:sp>
        <p:nvSpPr>
          <p:cNvPr id="3" name="Action Button: Back or Previous 2">
            <a:hlinkClick r:id="rId6" action="ppaction://hlinksldjump" highlightClick="1"/>
          </p:cNvPr>
          <p:cNvSpPr/>
          <p:nvPr/>
        </p:nvSpPr>
        <p:spPr bwMode="auto">
          <a:xfrm>
            <a:off x="8458200" y="5562600"/>
            <a:ext cx="533400" cy="381000"/>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p:transition advTm="217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381000" y="230188"/>
            <a:ext cx="8382000" cy="498598"/>
          </a:xfrm>
        </p:spPr>
        <p:txBody>
          <a:bodyPr/>
          <a:lstStyle/>
          <a:p>
            <a:r>
              <a:rPr lang="en-US" altLang="en-US" sz="3600" dirty="0"/>
              <a:t>A Simple Domain </a:t>
            </a:r>
            <a:r>
              <a:rPr lang="en-US" altLang="en-US" sz="3600" dirty="0" smtClean="0"/>
              <a:t>Class </a:t>
            </a:r>
            <a:r>
              <a:rPr lang="en-US" altLang="en-US" sz="3600" dirty="0"/>
              <a:t>Diagram</a:t>
            </a:r>
            <a:endParaRPr lang="en-US" altLang="en-US" sz="3200" dirty="0"/>
          </a:p>
        </p:txBody>
      </p:sp>
      <p:sp>
        <p:nvSpPr>
          <p:cNvPr id="2" name="Text Placeholder 1"/>
          <p:cNvSpPr>
            <a:spLocks noGrp="1"/>
          </p:cNvSpPr>
          <p:nvPr>
            <p:ph type="body" sz="quarter" idx="10"/>
          </p:nvPr>
        </p:nvSpPr>
        <p:spPr>
          <a:xfrm>
            <a:off x="360218" y="3363148"/>
            <a:ext cx="8382000" cy="2671501"/>
          </a:xfrm>
        </p:spPr>
        <p:txBody>
          <a:bodyPr/>
          <a:lstStyle/>
          <a:p>
            <a:r>
              <a:rPr lang="en-GB" altLang="en-US" sz="2800" dirty="0"/>
              <a:t>Note: This diagram matches the semantic net </a:t>
            </a:r>
            <a:r>
              <a:rPr lang="en-GB" altLang="en-US" sz="2800" dirty="0" smtClean="0"/>
              <a:t>shown in the earlier slide</a:t>
            </a:r>
            <a:endParaRPr lang="en-GB" altLang="en-US" sz="2800" dirty="0"/>
          </a:p>
          <a:p>
            <a:pPr lvl="1"/>
            <a:r>
              <a:rPr lang="en-GB" altLang="en-US" sz="2000" dirty="0" smtClean="0">
                <a:solidFill>
                  <a:srgbClr val="FF0000"/>
                </a:solidFill>
              </a:rPr>
              <a:t>A </a:t>
            </a:r>
            <a:r>
              <a:rPr lang="en-GB" altLang="en-US" sz="2000" dirty="0">
                <a:solidFill>
                  <a:srgbClr val="FF0000"/>
                </a:solidFill>
              </a:rPr>
              <a:t>customer places </a:t>
            </a:r>
            <a:r>
              <a:rPr lang="en-GB" altLang="en-US" sz="2000" dirty="0" smtClean="0">
                <a:solidFill>
                  <a:srgbClr val="FF0000"/>
                </a:solidFill>
              </a:rPr>
              <a:t>how many order(s)? – zero or more</a:t>
            </a:r>
            <a:endParaRPr lang="en-GB" altLang="en-US" sz="2000" dirty="0">
              <a:solidFill>
                <a:srgbClr val="FF0000"/>
              </a:solidFill>
            </a:endParaRPr>
          </a:p>
          <a:p>
            <a:pPr lvl="1"/>
            <a:r>
              <a:rPr lang="en-GB" altLang="en-US" sz="2000" dirty="0">
                <a:solidFill>
                  <a:srgbClr val="FF0000"/>
                </a:solidFill>
              </a:rPr>
              <a:t>An order is placed by </a:t>
            </a:r>
            <a:r>
              <a:rPr lang="en-GB" altLang="en-US" sz="2000" dirty="0" smtClean="0">
                <a:solidFill>
                  <a:srgbClr val="FF0000"/>
                </a:solidFill>
              </a:rPr>
              <a:t>how many customer(s)? – one and only one</a:t>
            </a:r>
            <a:endParaRPr lang="en-GB" altLang="en-US" sz="2000" dirty="0">
              <a:solidFill>
                <a:srgbClr val="FF0000"/>
              </a:solidFill>
            </a:endParaRPr>
          </a:p>
          <a:p>
            <a:pPr lvl="1"/>
            <a:r>
              <a:rPr lang="en-GB" altLang="en-US" sz="2000" dirty="0">
                <a:solidFill>
                  <a:srgbClr val="FF0000"/>
                </a:solidFill>
              </a:rPr>
              <a:t>An order consists of </a:t>
            </a:r>
            <a:r>
              <a:rPr lang="en-GB" altLang="en-US" sz="2000" dirty="0" smtClean="0">
                <a:solidFill>
                  <a:srgbClr val="FF0000"/>
                </a:solidFill>
              </a:rPr>
              <a:t>how many order items? – one or more</a:t>
            </a:r>
            <a:endParaRPr lang="en-GB" altLang="en-US" sz="2000" dirty="0">
              <a:solidFill>
                <a:srgbClr val="FF0000"/>
              </a:solidFill>
            </a:endParaRPr>
          </a:p>
          <a:p>
            <a:pPr lvl="1"/>
            <a:r>
              <a:rPr lang="en-GB" altLang="en-US" sz="2000" dirty="0">
                <a:solidFill>
                  <a:srgbClr val="FF0000"/>
                </a:solidFill>
              </a:rPr>
              <a:t>An order item is part of </a:t>
            </a:r>
            <a:r>
              <a:rPr lang="en-GB" altLang="en-US" sz="2000" dirty="0" smtClean="0">
                <a:solidFill>
                  <a:srgbClr val="FF0000"/>
                </a:solidFill>
              </a:rPr>
              <a:t>how many orders? – one and only one</a:t>
            </a:r>
            <a:endParaRPr lang="en-GB" altLang="en-US" sz="2000" dirty="0">
              <a:solidFill>
                <a:srgbClr val="FF0000"/>
              </a:solidFill>
            </a:endParaRPr>
          </a:p>
          <a:p>
            <a:pPr marL="0" indent="0">
              <a:buNone/>
            </a:pPr>
            <a:endParaRPr lang="en-US" dirty="0"/>
          </a:p>
        </p:txBody>
      </p:sp>
      <p:sp>
        <p:nvSpPr>
          <p:cNvPr id="7" name="Slide Number Placeholder 5"/>
          <p:cNvSpPr>
            <a:spLocks noGrp="1"/>
          </p:cNvSpPr>
          <p:nvPr>
            <p:ph type="sldNum" sz="quarter" idx="4"/>
          </p:nvPr>
        </p:nvSpPr>
        <p:spPr>
          <a:prstGeom prst="rect">
            <a:avLst/>
          </a:prstGeom>
        </p:spPr>
        <p:txBody>
          <a:bodyPr/>
          <a:lstStyle/>
          <a:p>
            <a:fld id="{3E5EEE24-7CD3-49AA-B505-F14D9CD80D2D}" type="slidenum">
              <a:rPr lang="en-US" altLang="en-US"/>
              <a:pPr/>
              <a:t>14</a:t>
            </a:fld>
            <a:endParaRPr lang="en-US" altLang="en-US"/>
          </a:p>
        </p:txBody>
      </p:sp>
      <p:sp>
        <p:nvSpPr>
          <p:cNvPr id="6"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313353" name="Picture 9"/>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tretch>
            <a:fillRect/>
          </a:stretch>
        </p:blipFill>
        <p:spPr>
          <a:xfrm>
            <a:off x="304800" y="1059686"/>
            <a:ext cx="8382000" cy="2151062"/>
          </a:xfrm>
          <a:noFill/>
          <a:ln/>
        </p:spPr>
      </p:pic>
      <p:sp>
        <p:nvSpPr>
          <p:cNvPr id="313347" name="Rectangle 3"/>
          <p:cNvSpPr>
            <a:spLocks noChangeArrowheads="1"/>
          </p:cNvSpPr>
          <p:nvPr/>
        </p:nvSpPr>
        <p:spPr bwMode="auto">
          <a:xfrm>
            <a:off x="457200" y="16002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a:p>
          <a:p>
            <a:pPr lvl="1" eaLnBrk="0" hangingPunct="0">
              <a:lnSpc>
                <a:spcPct val="90000"/>
              </a:lnSpc>
              <a:spcBef>
                <a:spcPts val="1750"/>
              </a:spcBef>
              <a:buClr>
                <a:srgbClr val="006699"/>
              </a:buClr>
              <a:buSzPct val="75000"/>
              <a:buFont typeface="Monotype Sorts" pitchFamily="2" charset="2"/>
              <a:buChar char=""/>
            </a:pPr>
            <a:endParaRPr lang="en-GB" altLang="en-US"/>
          </a:p>
        </p:txBody>
      </p:sp>
      <p:sp>
        <p:nvSpPr>
          <p:cNvPr id="3" name="Action Button: Back or Previous 2">
            <a:hlinkClick r:id="rId6" action="ppaction://hlinksldjump" highlightClick="1"/>
          </p:cNvPr>
          <p:cNvSpPr/>
          <p:nvPr/>
        </p:nvSpPr>
        <p:spPr bwMode="auto">
          <a:xfrm>
            <a:off x="8458200" y="5562600"/>
            <a:ext cx="533400" cy="381000"/>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16073442"/>
      </p:ext>
    </p:extLst>
  </p:cSld>
  <p:clrMapOvr>
    <a:masterClrMapping/>
  </p:clrMapOvr>
  <p:transition advTm="21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304800" y="228601"/>
            <a:ext cx="8382000" cy="886397"/>
          </a:xfrm>
        </p:spPr>
        <p:txBody>
          <a:bodyPr/>
          <a:lstStyle/>
          <a:p>
            <a:r>
              <a:rPr lang="en-US" altLang="en-US" sz="3600" dirty="0"/>
              <a:t>Domain </a:t>
            </a:r>
            <a:r>
              <a:rPr lang="en-US" altLang="en-US" sz="3600" dirty="0" smtClean="0"/>
              <a:t>Class </a:t>
            </a:r>
            <a:r>
              <a:rPr lang="en-US" altLang="en-US" sz="3600" dirty="0"/>
              <a:t>Diagram</a:t>
            </a:r>
            <a:br>
              <a:rPr lang="en-US" altLang="en-US" sz="3600" dirty="0"/>
            </a:br>
            <a:endParaRPr lang="en-US" altLang="en-US" sz="2800" dirty="0"/>
          </a:p>
        </p:txBody>
      </p:sp>
      <p:sp>
        <p:nvSpPr>
          <p:cNvPr id="3" name="Text Placeholder 2"/>
          <p:cNvSpPr>
            <a:spLocks noGrp="1"/>
          </p:cNvSpPr>
          <p:nvPr>
            <p:ph type="body" sz="quarter" idx="10"/>
          </p:nvPr>
        </p:nvSpPr>
        <p:spPr>
          <a:xfrm>
            <a:off x="316345" y="737044"/>
            <a:ext cx="8382000" cy="1606594"/>
          </a:xfrm>
        </p:spPr>
        <p:txBody>
          <a:bodyPr/>
          <a:lstStyle/>
          <a:p>
            <a:r>
              <a:rPr lang="en-US" sz="2800" dirty="0" smtClean="0"/>
              <a:t>Example: a bank with many branches</a:t>
            </a:r>
          </a:p>
          <a:p>
            <a:pPr lvl="1"/>
            <a:r>
              <a:rPr lang="en-US" sz="2400" dirty="0" smtClean="0"/>
              <a:t>Note notation for the key</a:t>
            </a:r>
          </a:p>
          <a:p>
            <a:pPr lvl="1"/>
            <a:r>
              <a:rPr lang="en-US" sz="2400" dirty="0" smtClean="0"/>
              <a:t>Note the precise notation for the attributes (</a:t>
            </a:r>
            <a:r>
              <a:rPr lang="en-US" sz="2400" b="1" dirty="0" err="1" smtClean="0"/>
              <a:t>camelBack</a:t>
            </a:r>
            <a:r>
              <a:rPr lang="en-US" sz="2400" dirty="0" smtClean="0"/>
              <a:t>)</a:t>
            </a:r>
          </a:p>
          <a:p>
            <a:pPr lvl="1"/>
            <a:r>
              <a:rPr lang="en-US" sz="2400" dirty="0" smtClean="0"/>
              <a:t>Note the multiplicity notation</a:t>
            </a:r>
            <a:endParaRPr lang="en-US" sz="2400" dirty="0"/>
          </a:p>
        </p:txBody>
      </p:sp>
      <p:sp>
        <p:nvSpPr>
          <p:cNvPr id="5" name="Slide Number Placeholder 5"/>
          <p:cNvSpPr>
            <a:spLocks noGrp="1"/>
          </p:cNvSpPr>
          <p:nvPr>
            <p:ph type="sldNum" sz="quarter" idx="4"/>
          </p:nvPr>
        </p:nvSpPr>
        <p:spPr>
          <a:prstGeom prst="rect">
            <a:avLst/>
          </a:prstGeom>
        </p:spPr>
        <p:txBody>
          <a:bodyPr/>
          <a:lstStyle/>
          <a:p>
            <a:fld id="{08084AEE-DFCE-4234-9532-E80BDE062949}" type="slidenum">
              <a:rPr lang="en-US" altLang="en-US"/>
              <a:pPr/>
              <a:t>15</a:t>
            </a:fld>
            <a:endParaRPr lang="en-US" altLang="en-US"/>
          </a:p>
        </p:txBody>
      </p:sp>
      <p:sp>
        <p:nvSpPr>
          <p:cNvPr id="4"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315399" name="Picture 7"/>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tretch>
            <a:fillRect/>
          </a:stretch>
        </p:blipFill>
        <p:spPr>
          <a:xfrm>
            <a:off x="1447800" y="2337244"/>
            <a:ext cx="5791200" cy="3606356"/>
          </a:xfrm>
          <a:noFill/>
          <a:ln/>
        </p:spPr>
      </p:pic>
      <p:sp>
        <p:nvSpPr>
          <p:cNvPr id="2" name="Action Button: Back or Previous 1">
            <a:hlinkClick r:id="" action="ppaction://noaction" highlightClick="1"/>
          </p:cNvPr>
          <p:cNvSpPr/>
          <p:nvPr/>
        </p:nvSpPr>
        <p:spPr bwMode="auto">
          <a:xfrm>
            <a:off x="8305800" y="5486400"/>
            <a:ext cx="533400" cy="457200"/>
          </a:xfrm>
          <a:prstGeom prst="actionButtonBackPrevious">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1122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Text Placeholder 2"/>
          <p:cNvSpPr>
            <a:spLocks noGrp="1"/>
          </p:cNvSpPr>
          <p:nvPr>
            <p:ph type="body" sz="quarter" idx="10"/>
          </p:nvPr>
        </p:nvSpPr>
        <p:spPr>
          <a:xfrm>
            <a:off x="381000" y="1411552"/>
            <a:ext cx="8382000" cy="5607689"/>
          </a:xfrm>
        </p:spPr>
        <p:txBody>
          <a:bodyPr/>
          <a:lstStyle/>
          <a:p>
            <a:r>
              <a:rPr lang="en-NZ" dirty="0"/>
              <a:t>Classes </a:t>
            </a:r>
            <a:r>
              <a:rPr lang="en-NZ" dirty="0" smtClean="0"/>
              <a:t>will eventually become the classes in an </a:t>
            </a:r>
            <a:r>
              <a:rPr lang="en-NZ" dirty="0" err="1" smtClean="0"/>
              <a:t>an</a:t>
            </a:r>
            <a:r>
              <a:rPr lang="en-NZ" dirty="0" smtClean="0"/>
              <a:t> </a:t>
            </a:r>
            <a:r>
              <a:rPr lang="en-NZ" dirty="0"/>
              <a:t>object-oriented system </a:t>
            </a:r>
            <a:r>
              <a:rPr lang="en-NZ" dirty="0" smtClean="0"/>
              <a:t>(a system written in an object-oriented programming language – Java, C#)</a:t>
            </a:r>
            <a:endParaRPr lang="en-NZ" dirty="0"/>
          </a:p>
          <a:p>
            <a:r>
              <a:rPr lang="en-NZ" dirty="0"/>
              <a:t>Classes are instantiated as objects in </a:t>
            </a:r>
            <a:r>
              <a:rPr lang="en-NZ" dirty="0" smtClean="0"/>
              <a:t>a in an object-oriented programming language</a:t>
            </a:r>
          </a:p>
          <a:p>
            <a:r>
              <a:rPr lang="en-NZ" dirty="0" smtClean="0"/>
              <a:t>A class describes the objects in a system</a:t>
            </a:r>
          </a:p>
          <a:p>
            <a:pPr lvl="1"/>
            <a:r>
              <a:rPr lang="en-NZ" sz="2000" dirty="0"/>
              <a:t>C</a:t>
            </a:r>
            <a:r>
              <a:rPr lang="en-NZ" sz="2000" dirty="0" smtClean="0"/>
              <a:t>lass = Student ; Object = “Diane Smith”; Object = “John Kumar”</a:t>
            </a:r>
          </a:p>
          <a:p>
            <a:pPr lvl="1"/>
            <a:r>
              <a:rPr lang="en-NZ" sz="2000" dirty="0" smtClean="0"/>
              <a:t>Class = Product; Object = “War and Peace”; Object = “C# for dummies”</a:t>
            </a:r>
          </a:p>
          <a:p>
            <a:pPr lvl="1"/>
            <a:r>
              <a:rPr lang="en-NZ" sz="2000" dirty="0" smtClean="0"/>
              <a:t>Class = Car; Object = “Mini with license plate PB1234”; “Daimler with license plate PX1243”</a:t>
            </a:r>
          </a:p>
          <a:p>
            <a:endParaRPr lang="en-NZ" sz="2800" dirty="0"/>
          </a:p>
          <a:p>
            <a:endParaRPr lang="en-NZ" dirty="0"/>
          </a:p>
        </p:txBody>
      </p:sp>
      <p:sp>
        <p:nvSpPr>
          <p:cNvPr id="4" name="Slide Number Placeholder 3"/>
          <p:cNvSpPr>
            <a:spLocks noGrp="1"/>
          </p:cNvSpPr>
          <p:nvPr>
            <p:ph type="sldNum" sz="quarter" idx="4"/>
          </p:nvPr>
        </p:nvSpPr>
        <p:spPr/>
        <p:txBody>
          <a:bodyPr/>
          <a:lstStyle/>
          <a:p>
            <a:fld id="{009A3541-B7EF-4A1D-9612-A6ED665B4012}" type="slidenum">
              <a:rPr lang="en-US" altLang="en-US" smtClean="0"/>
              <a:pPr/>
              <a:t>16</a:t>
            </a:fld>
            <a:endParaRPr lang="en-US" altLang="en-US"/>
          </a:p>
        </p:txBody>
      </p:sp>
      <p:sp>
        <p:nvSpPr>
          <p:cNvPr id="5" name="Footer Placeholder 4"/>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dirty="0"/>
          </a:p>
        </p:txBody>
      </p:sp>
    </p:spTree>
    <p:extLst>
      <p:ext uri="{BB962C8B-B14F-4D97-AF65-F5344CB8AC3E}">
        <p14:creationId xmlns:p14="http://schemas.microsoft.com/office/powerpoint/2010/main" val="28713022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381000" y="230188"/>
            <a:ext cx="8382000" cy="775597"/>
          </a:xfrm>
        </p:spPr>
        <p:txBody>
          <a:bodyPr/>
          <a:lstStyle/>
          <a:p>
            <a:r>
              <a:rPr lang="en-US" altLang="en-US" sz="3200" dirty="0"/>
              <a:t>Domain Model Class Diagram</a:t>
            </a:r>
            <a:br>
              <a:rPr lang="en-US" altLang="en-US" sz="3200" dirty="0"/>
            </a:br>
            <a:endParaRPr lang="en-US" altLang="en-US" sz="2400" dirty="0"/>
          </a:p>
        </p:txBody>
      </p:sp>
      <p:sp>
        <p:nvSpPr>
          <p:cNvPr id="2" name="Content Placeholder 1"/>
          <p:cNvSpPr>
            <a:spLocks noGrp="1"/>
          </p:cNvSpPr>
          <p:nvPr>
            <p:ph sz="half" idx="2"/>
          </p:nvPr>
        </p:nvSpPr>
        <p:spPr>
          <a:xfrm>
            <a:off x="477982" y="990600"/>
            <a:ext cx="4114800" cy="4099584"/>
          </a:xfrm>
        </p:spPr>
        <p:txBody>
          <a:bodyPr/>
          <a:lstStyle/>
          <a:p>
            <a:r>
              <a:rPr lang="en-US" dirty="0" smtClean="0"/>
              <a:t>Classes for a course </a:t>
            </a:r>
            <a:r>
              <a:rPr lang="en-US" dirty="0"/>
              <a:t>e</a:t>
            </a:r>
            <a:r>
              <a:rPr lang="en-US" dirty="0" smtClean="0"/>
              <a:t>nrollment system at a university </a:t>
            </a:r>
          </a:p>
          <a:p>
            <a:r>
              <a:rPr lang="en-US" dirty="0" smtClean="0"/>
              <a:t>A </a:t>
            </a:r>
            <a:r>
              <a:rPr lang="en-US" b="1" dirty="0" smtClean="0"/>
              <a:t>Course</a:t>
            </a:r>
            <a:r>
              <a:rPr lang="en-US" dirty="0" smtClean="0"/>
              <a:t> has many Students</a:t>
            </a:r>
          </a:p>
          <a:p>
            <a:r>
              <a:rPr lang="en-US" dirty="0" smtClean="0"/>
              <a:t>A </a:t>
            </a:r>
            <a:r>
              <a:rPr lang="en-US" b="1" dirty="0" smtClean="0"/>
              <a:t>Student</a:t>
            </a:r>
            <a:r>
              <a:rPr lang="en-US" dirty="0" smtClean="0"/>
              <a:t> can attempt many courses</a:t>
            </a:r>
          </a:p>
          <a:p>
            <a:r>
              <a:rPr lang="en-US" dirty="0" smtClean="0"/>
              <a:t>Problem</a:t>
            </a:r>
          </a:p>
          <a:p>
            <a:pPr lvl="1"/>
            <a:r>
              <a:rPr lang="en-US" dirty="0" smtClean="0"/>
              <a:t>How/where to capture student grades? </a:t>
            </a:r>
            <a:endParaRPr lang="en-US" dirty="0"/>
          </a:p>
        </p:txBody>
      </p:sp>
      <p:sp>
        <p:nvSpPr>
          <p:cNvPr id="6" name="Slide Number Placeholder 5"/>
          <p:cNvSpPr>
            <a:spLocks noGrp="1"/>
          </p:cNvSpPr>
          <p:nvPr>
            <p:ph type="sldNum" sz="quarter" idx="4"/>
          </p:nvPr>
        </p:nvSpPr>
        <p:spPr>
          <a:prstGeom prst="rect">
            <a:avLst/>
          </a:prstGeom>
        </p:spPr>
        <p:txBody>
          <a:bodyPr/>
          <a:lstStyle/>
          <a:p>
            <a:fld id="{F057258A-1EDF-4621-802D-4545CE986D67}" type="slidenum">
              <a:rPr lang="en-US" altLang="en-US"/>
              <a:pPr/>
              <a:t>17</a:t>
            </a:fld>
            <a:endParaRPr lang="en-US" altLang="en-US"/>
          </a:p>
        </p:txBody>
      </p:sp>
      <p:sp>
        <p:nvSpPr>
          <p:cNvPr id="5"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grpSp>
        <p:nvGrpSpPr>
          <p:cNvPr id="12" name="Group 11"/>
          <p:cNvGrpSpPr/>
          <p:nvPr/>
        </p:nvGrpSpPr>
        <p:grpSpPr>
          <a:xfrm>
            <a:off x="4572000" y="1237749"/>
            <a:ext cx="4400550" cy="3981450"/>
            <a:chOff x="4292746" y="1241069"/>
            <a:chExt cx="4400550" cy="3981450"/>
          </a:xfrm>
        </p:grpSpPr>
        <p:pic>
          <p:nvPicPr>
            <p:cNvPr id="9" name="Picture 8"/>
            <p:cNvPicPr>
              <a:picLocks noChangeAspect="1"/>
            </p:cNvPicPr>
            <p:nvPr/>
          </p:nvPicPr>
          <p:blipFill>
            <a:blip r:embed="rId5"/>
            <a:stretch>
              <a:fillRect/>
            </a:stretch>
          </p:blipFill>
          <p:spPr>
            <a:xfrm>
              <a:off x="4292746" y="1241069"/>
              <a:ext cx="4400550" cy="3981450"/>
            </a:xfrm>
            <a:prstGeom prst="rect">
              <a:avLst/>
            </a:prstGeom>
          </p:spPr>
        </p:pic>
        <p:cxnSp>
          <p:nvCxnSpPr>
            <p:cNvPr id="8" name="Elbow Connector 7"/>
            <p:cNvCxnSpPr/>
            <p:nvPr/>
          </p:nvCxnSpPr>
          <p:spPr>
            <a:xfrm>
              <a:off x="5943600" y="2027312"/>
              <a:ext cx="1828800" cy="1676400"/>
            </a:xfrm>
            <a:prstGeom prst="bentConnector3">
              <a:avLst>
                <a:gd name="adj1" fmla="val 10078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81039" y="1679312"/>
              <a:ext cx="762000" cy="369332"/>
            </a:xfrm>
            <a:prstGeom prst="rect">
              <a:avLst/>
            </a:prstGeom>
            <a:noFill/>
          </p:spPr>
          <p:txBody>
            <a:bodyPr wrap="square" rtlCol="0">
              <a:spAutoFit/>
            </a:bodyPr>
            <a:lstStyle/>
            <a:p>
              <a:r>
                <a:rPr lang="en-US" dirty="0" smtClean="0"/>
                <a:t>1..*</a:t>
              </a:r>
              <a:endParaRPr lang="en-US" dirty="0"/>
            </a:p>
          </p:txBody>
        </p:sp>
        <p:sp>
          <p:nvSpPr>
            <p:cNvPr id="13" name="TextBox 12"/>
            <p:cNvSpPr txBox="1"/>
            <p:nvPr/>
          </p:nvSpPr>
          <p:spPr>
            <a:xfrm>
              <a:off x="7720555" y="3313393"/>
              <a:ext cx="762000" cy="369332"/>
            </a:xfrm>
            <a:prstGeom prst="rect">
              <a:avLst/>
            </a:prstGeom>
            <a:noFill/>
          </p:spPr>
          <p:txBody>
            <a:bodyPr wrap="square" rtlCol="0">
              <a:spAutoFit/>
            </a:bodyPr>
            <a:lstStyle/>
            <a:p>
              <a:r>
                <a:rPr lang="en-US" dirty="0" smtClean="0"/>
                <a:t>1..*</a:t>
              </a:r>
              <a:endParaRPr lang="en-US" dirty="0"/>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694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295400" y="2658267"/>
            <a:ext cx="5943600" cy="3324225"/>
          </a:xfrm>
          <a:prstGeom prst="rect">
            <a:avLst/>
          </a:prstGeom>
        </p:spPr>
      </p:pic>
      <p:sp>
        <p:nvSpPr>
          <p:cNvPr id="318466" name="Rectangle 2"/>
          <p:cNvSpPr>
            <a:spLocks noGrp="1" noChangeArrowheads="1"/>
          </p:cNvSpPr>
          <p:nvPr>
            <p:ph type="title"/>
          </p:nvPr>
        </p:nvSpPr>
        <p:spPr>
          <a:xfrm>
            <a:off x="381000" y="230188"/>
            <a:ext cx="8382000" cy="886397"/>
          </a:xfrm>
        </p:spPr>
        <p:txBody>
          <a:bodyPr/>
          <a:lstStyle/>
          <a:p>
            <a:r>
              <a:rPr lang="en-US" altLang="en-US" sz="3200" dirty="0"/>
              <a:t>Refined Course Enrollment Model</a:t>
            </a:r>
            <a:br>
              <a:rPr lang="en-US" altLang="en-US" sz="3200" dirty="0"/>
            </a:br>
            <a:r>
              <a:rPr lang="en-US" altLang="en-US" sz="3200" dirty="0" smtClean="0"/>
              <a:t>	</a:t>
            </a:r>
            <a:r>
              <a:rPr lang="en-US" altLang="en-US" sz="2400" dirty="0" smtClean="0"/>
              <a:t>with </a:t>
            </a:r>
            <a:r>
              <a:rPr lang="en-US" altLang="en-US" sz="2400" dirty="0"/>
              <a:t>an Association Class </a:t>
            </a:r>
            <a:r>
              <a:rPr lang="en-US" altLang="en-US" sz="2400" dirty="0" err="1"/>
              <a:t>CourseEnrollment</a:t>
            </a:r>
            <a:endParaRPr lang="en-US" altLang="en-US" sz="2400" dirty="0"/>
          </a:p>
        </p:txBody>
      </p:sp>
      <p:sp>
        <p:nvSpPr>
          <p:cNvPr id="2" name="Text Placeholder 1"/>
          <p:cNvSpPr>
            <a:spLocks noGrp="1"/>
          </p:cNvSpPr>
          <p:nvPr>
            <p:ph type="body" sz="quarter" idx="10"/>
          </p:nvPr>
        </p:nvSpPr>
        <p:spPr>
          <a:xfrm>
            <a:off x="381000" y="1411552"/>
            <a:ext cx="8382000" cy="1163395"/>
          </a:xfrm>
        </p:spPr>
        <p:txBody>
          <a:bodyPr/>
          <a:lstStyle/>
          <a:p>
            <a:r>
              <a:rPr lang="en-GB" altLang="en-US" sz="2800" b="1" dirty="0"/>
              <a:t>Association class</a:t>
            </a:r>
            <a:r>
              <a:rPr lang="en-GB" altLang="en-US" sz="2800" dirty="0"/>
              <a:t>— an association that is treated as a class in a </a:t>
            </a:r>
            <a:r>
              <a:rPr lang="en-GB" altLang="en-US" sz="2800" b="1" dirty="0"/>
              <a:t>many to many </a:t>
            </a:r>
            <a:r>
              <a:rPr lang="en-GB" altLang="en-US" sz="2800" dirty="0"/>
              <a:t>association because it has attributes that need to be </a:t>
            </a:r>
            <a:r>
              <a:rPr lang="en-GB" altLang="en-US" sz="2800" dirty="0" smtClean="0"/>
              <a:t>remembered (such </a:t>
            </a:r>
            <a:r>
              <a:rPr lang="en-GB" altLang="en-US" sz="2800" dirty="0"/>
              <a:t>as </a:t>
            </a:r>
            <a:r>
              <a:rPr lang="en-GB" altLang="en-US" sz="2800" dirty="0" smtClean="0"/>
              <a:t>grade)</a:t>
            </a:r>
            <a:endParaRPr lang="en-GB" altLang="en-US" sz="2800" dirty="0"/>
          </a:p>
        </p:txBody>
      </p:sp>
      <p:sp>
        <p:nvSpPr>
          <p:cNvPr id="6" name="Slide Number Placeholder 5"/>
          <p:cNvSpPr>
            <a:spLocks noGrp="1"/>
          </p:cNvSpPr>
          <p:nvPr>
            <p:ph type="sldNum" sz="quarter" idx="4"/>
          </p:nvPr>
        </p:nvSpPr>
        <p:spPr>
          <a:prstGeom prst="rect">
            <a:avLst/>
          </a:prstGeom>
        </p:spPr>
        <p:txBody>
          <a:bodyPr/>
          <a:lstStyle/>
          <a:p>
            <a:fld id="{12F101D2-C343-4125-8789-5F91740ED802}" type="slidenum">
              <a:rPr lang="en-US" altLang="en-US"/>
              <a:pPr/>
              <a:t>18</a:t>
            </a:fld>
            <a:endParaRPr lang="en-US" altLang="en-US"/>
          </a:p>
        </p:txBody>
      </p:sp>
      <p:sp>
        <p:nvSpPr>
          <p:cNvPr id="5"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cxnSp>
        <p:nvCxnSpPr>
          <p:cNvPr id="9" name="Elbow Connector 8"/>
          <p:cNvCxnSpPr/>
          <p:nvPr/>
        </p:nvCxnSpPr>
        <p:spPr>
          <a:xfrm>
            <a:off x="2623488" y="3305296"/>
            <a:ext cx="3858274" cy="1397068"/>
          </a:xfrm>
          <a:prstGeom prst="bentConnector3">
            <a:avLst>
              <a:gd name="adj1" fmla="val 9999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09862" y="2852615"/>
            <a:ext cx="762000" cy="369332"/>
          </a:xfrm>
          <a:prstGeom prst="rect">
            <a:avLst/>
          </a:prstGeom>
          <a:noFill/>
        </p:spPr>
        <p:txBody>
          <a:bodyPr wrap="square" rtlCol="0">
            <a:spAutoFit/>
          </a:bodyPr>
          <a:lstStyle/>
          <a:p>
            <a:r>
              <a:rPr lang="en-US" dirty="0" smtClean="0"/>
              <a:t>1..*</a:t>
            </a:r>
            <a:endParaRPr lang="en-US" dirty="0"/>
          </a:p>
        </p:txBody>
      </p:sp>
      <p:sp>
        <p:nvSpPr>
          <p:cNvPr id="11" name="TextBox 10"/>
          <p:cNvSpPr txBox="1"/>
          <p:nvPr/>
        </p:nvSpPr>
        <p:spPr>
          <a:xfrm>
            <a:off x="6481762" y="4255705"/>
            <a:ext cx="762000" cy="369332"/>
          </a:xfrm>
          <a:prstGeom prst="rect">
            <a:avLst/>
          </a:prstGeom>
          <a:noFill/>
        </p:spPr>
        <p:txBody>
          <a:bodyPr wrap="square" rtlCol="0">
            <a:spAutoFit/>
          </a:bodyPr>
          <a:lstStyle/>
          <a:p>
            <a:r>
              <a:rPr lang="en-US" dirty="0" smtClean="0"/>
              <a:t>1..*</a:t>
            </a:r>
            <a:endParaRPr lang="en-US" dirty="0"/>
          </a:p>
        </p:txBody>
      </p:sp>
      <p:cxnSp>
        <p:nvCxnSpPr>
          <p:cNvPr id="15" name="Straight Connector 14"/>
          <p:cNvCxnSpPr/>
          <p:nvPr/>
        </p:nvCxnSpPr>
        <p:spPr>
          <a:xfrm flipV="1">
            <a:off x="4267200" y="3305296"/>
            <a:ext cx="342900" cy="35230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54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Association Class ID</a:t>
            </a:r>
            <a:endParaRPr lang="en-US" dirty="0"/>
          </a:p>
        </p:txBody>
      </p:sp>
      <p:sp>
        <p:nvSpPr>
          <p:cNvPr id="3" name="Text Placeholder 2"/>
          <p:cNvSpPr>
            <a:spLocks noGrp="1"/>
          </p:cNvSpPr>
          <p:nvPr>
            <p:ph type="body" sz="quarter" idx="10"/>
          </p:nvPr>
        </p:nvSpPr>
        <p:spPr>
          <a:xfrm>
            <a:off x="381000" y="1300639"/>
            <a:ext cx="8382000" cy="1902059"/>
          </a:xfrm>
        </p:spPr>
        <p:txBody>
          <a:bodyPr/>
          <a:lstStyle/>
          <a:p>
            <a:r>
              <a:rPr lang="en-US" sz="2800" dirty="0" smtClean="0"/>
              <a:t>The unique identifier (key) for the association class is the concatenation (join) of the keys of the attached classes</a:t>
            </a:r>
          </a:p>
          <a:p>
            <a:pPr lvl="1"/>
            <a:r>
              <a:rPr lang="en-US" sz="2400" dirty="0" smtClean="0"/>
              <a:t>In the previous example the key for </a:t>
            </a:r>
            <a:r>
              <a:rPr lang="en-US" sz="2400" dirty="0" err="1" smtClean="0"/>
              <a:t>CourseEnrollment</a:t>
            </a:r>
            <a:r>
              <a:rPr lang="en-US" sz="2400" dirty="0" smtClean="0"/>
              <a:t> is </a:t>
            </a:r>
            <a:r>
              <a:rPr lang="en-US" sz="2400" dirty="0" err="1" smtClean="0"/>
              <a:t>CourseNumber+StudentID</a:t>
            </a:r>
            <a:endParaRPr lang="en-US" sz="2400" dirty="0"/>
          </a:p>
        </p:txBody>
      </p:sp>
      <p:sp>
        <p:nvSpPr>
          <p:cNvPr id="4" name="Slide Number Placeholder 3"/>
          <p:cNvSpPr>
            <a:spLocks noGrp="1"/>
          </p:cNvSpPr>
          <p:nvPr>
            <p:ph type="sldNum" sz="quarter" idx="4"/>
          </p:nvPr>
        </p:nvSpPr>
        <p:spPr/>
        <p:txBody>
          <a:bodyPr/>
          <a:lstStyle/>
          <a:p>
            <a:fld id="{009A3541-B7EF-4A1D-9612-A6ED665B4012}" type="slidenum">
              <a:rPr lang="en-US" altLang="en-US" smtClean="0"/>
              <a:pPr/>
              <a:t>19</a:t>
            </a:fld>
            <a:endParaRPr lang="en-US" altLang="en-US"/>
          </a:p>
        </p:txBody>
      </p:sp>
      <p:sp>
        <p:nvSpPr>
          <p:cNvPr id="5" name="Footer Placeholder 4"/>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80636404"/>
      </p:ext>
    </p:extLst>
  </p:cSld>
  <p:clrMapOvr>
    <a:masterClrMapping/>
  </p:clrMapOvr>
  <p:transition advTm="16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subTitle" idx="1"/>
          </p:nvPr>
        </p:nvSpPr>
        <p:spPr>
          <a:xfrm>
            <a:off x="1970088" y="3656013"/>
            <a:ext cx="4267200" cy="1522412"/>
          </a:xfrm>
        </p:spPr>
        <p:txBody>
          <a:bodyPr/>
          <a:lstStyle/>
          <a:p>
            <a:pPr>
              <a:lnSpc>
                <a:spcPct val="80000"/>
              </a:lnSpc>
            </a:pPr>
            <a:r>
              <a:rPr lang="en-US" altLang="en-US" sz="2400" dirty="0" smtClean="0"/>
              <a:t>Systems Analysis and Design in a Changing World 7</a:t>
            </a:r>
            <a:r>
              <a:rPr lang="en-US" altLang="en-US" sz="2400" baseline="30000" dirty="0" smtClean="0"/>
              <a:t>th</a:t>
            </a:r>
            <a:r>
              <a:rPr lang="en-US" altLang="en-US" sz="2400" dirty="0" smtClean="0"/>
              <a:t> Ed</a:t>
            </a:r>
          </a:p>
          <a:p>
            <a:pPr>
              <a:lnSpc>
                <a:spcPct val="80000"/>
              </a:lnSpc>
            </a:pPr>
            <a:endParaRPr lang="en-US" altLang="en-US" sz="2400" dirty="0" smtClean="0"/>
          </a:p>
          <a:p>
            <a:pPr>
              <a:lnSpc>
                <a:spcPct val="80000"/>
              </a:lnSpc>
            </a:pPr>
            <a:r>
              <a:rPr lang="en-US" altLang="en-US" sz="2400" dirty="0" err="1" smtClean="0"/>
              <a:t>Satzinger</a:t>
            </a:r>
            <a:r>
              <a:rPr lang="en-US" altLang="en-US" sz="2400" dirty="0" smtClean="0"/>
              <a:t>, Jackson &amp; </a:t>
            </a:r>
            <a:r>
              <a:rPr lang="en-US" altLang="en-US" sz="2400" dirty="0" err="1" smtClean="0"/>
              <a:t>Burd</a:t>
            </a:r>
            <a:endParaRPr lang="en-US" altLang="en-US" sz="2400" dirty="0"/>
          </a:p>
        </p:txBody>
      </p:sp>
      <p:sp>
        <p:nvSpPr>
          <p:cNvPr id="2" name="Footer Placeholder 1"/>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dirty="0"/>
          </a:p>
        </p:txBody>
      </p:sp>
      <p:sp>
        <p:nvSpPr>
          <p:cNvPr id="3" name="Slide Number Placeholder 2"/>
          <p:cNvSpPr>
            <a:spLocks noGrp="1"/>
          </p:cNvSpPr>
          <p:nvPr>
            <p:ph type="sldNum" sz="quarter" idx="4"/>
          </p:nvPr>
        </p:nvSpPr>
        <p:spPr/>
        <p:txBody>
          <a:bodyPr/>
          <a:lstStyle/>
          <a:p>
            <a:fld id="{009A3541-B7EF-4A1D-9612-A6ED665B4012}" type="slidenum">
              <a:rPr lang="en-US" altLang="en-US" smtClean="0"/>
              <a:pPr/>
              <a:t>2</a:t>
            </a:fld>
            <a:endParaRPr lang="en-US" altLang="en-US"/>
          </a:p>
        </p:txBody>
      </p:sp>
      <p:sp>
        <p:nvSpPr>
          <p:cNvPr id="8" name="Rectangle 4"/>
          <p:cNvSpPr>
            <a:spLocks noChangeArrowheads="1"/>
          </p:cNvSpPr>
          <p:nvPr/>
        </p:nvSpPr>
        <p:spPr bwMode="auto">
          <a:xfrm>
            <a:off x="1066800" y="762000"/>
            <a:ext cx="6781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r">
              <a:defRPr sz="3200" b="1">
                <a:solidFill>
                  <a:schemeClr val="tx2"/>
                </a:solidFill>
                <a:latin typeface="Arial" panose="020B0604020202020204" pitchFamily="34" charset="0"/>
                <a:cs typeface="Arial" panose="020B0604020202020204" pitchFamily="34" charset="0"/>
              </a:defRPr>
            </a:lvl1pPr>
            <a:lvl2pPr algn="r">
              <a:defRPr sz="3200" b="1">
                <a:solidFill>
                  <a:schemeClr val="tx2"/>
                </a:solidFill>
                <a:latin typeface="Arial" panose="020B0604020202020204" pitchFamily="34" charset="0"/>
                <a:cs typeface="Arial" panose="020B0604020202020204" pitchFamily="34" charset="0"/>
              </a:defRPr>
            </a:lvl2pPr>
            <a:lvl3pPr algn="r">
              <a:defRPr sz="3200" b="1">
                <a:solidFill>
                  <a:schemeClr val="tx2"/>
                </a:solidFill>
                <a:latin typeface="Arial" panose="020B0604020202020204" pitchFamily="34" charset="0"/>
                <a:cs typeface="Arial" panose="020B0604020202020204" pitchFamily="34" charset="0"/>
              </a:defRPr>
            </a:lvl3pPr>
            <a:lvl4pPr algn="r">
              <a:defRPr sz="3200" b="1">
                <a:solidFill>
                  <a:schemeClr val="tx2"/>
                </a:solidFill>
                <a:latin typeface="Arial" panose="020B0604020202020204" pitchFamily="34" charset="0"/>
                <a:cs typeface="Arial" panose="020B0604020202020204" pitchFamily="34" charset="0"/>
              </a:defRPr>
            </a:lvl4pPr>
            <a:lvl5pPr algn="r">
              <a:defRPr sz="3200" b="1">
                <a:solidFill>
                  <a:schemeClr val="tx2"/>
                </a:solidFill>
                <a:latin typeface="Arial" panose="020B0604020202020204" pitchFamily="34" charset="0"/>
                <a:cs typeface="Arial" panose="020B0604020202020204" pitchFamily="34" charset="0"/>
              </a:defRPr>
            </a:lvl5pPr>
            <a:lvl6pPr marL="457200" algn="r" fontAlgn="base">
              <a:spcBef>
                <a:spcPct val="0"/>
              </a:spcBef>
              <a:spcAft>
                <a:spcPct val="0"/>
              </a:spcAft>
              <a:defRPr sz="3200" b="1">
                <a:solidFill>
                  <a:schemeClr val="tx2"/>
                </a:solidFill>
                <a:latin typeface="Arial" panose="020B0604020202020204" pitchFamily="34" charset="0"/>
                <a:cs typeface="Arial" panose="020B0604020202020204" pitchFamily="34" charset="0"/>
              </a:defRPr>
            </a:lvl6pPr>
            <a:lvl7pPr marL="914400" algn="r" fontAlgn="base">
              <a:spcBef>
                <a:spcPct val="0"/>
              </a:spcBef>
              <a:spcAft>
                <a:spcPct val="0"/>
              </a:spcAft>
              <a:defRPr sz="3200" b="1">
                <a:solidFill>
                  <a:schemeClr val="tx2"/>
                </a:solidFill>
                <a:latin typeface="Arial" panose="020B0604020202020204" pitchFamily="34" charset="0"/>
                <a:cs typeface="Arial" panose="020B0604020202020204" pitchFamily="34" charset="0"/>
              </a:defRPr>
            </a:lvl7pPr>
            <a:lvl8pPr marL="1371600" algn="r" fontAlgn="base">
              <a:spcBef>
                <a:spcPct val="0"/>
              </a:spcBef>
              <a:spcAft>
                <a:spcPct val="0"/>
              </a:spcAft>
              <a:defRPr sz="3200" b="1">
                <a:solidFill>
                  <a:schemeClr val="tx2"/>
                </a:solidFill>
                <a:latin typeface="Arial" panose="020B0604020202020204" pitchFamily="34" charset="0"/>
                <a:cs typeface="Arial" panose="020B0604020202020204" pitchFamily="34" charset="0"/>
              </a:defRPr>
            </a:lvl8pPr>
            <a:lvl9pPr marL="1828800" algn="r" fontAlgn="base">
              <a:spcBef>
                <a:spcPct val="0"/>
              </a:spcBef>
              <a:spcAft>
                <a:spcPct val="0"/>
              </a:spcAft>
              <a:defRPr sz="3200" b="1">
                <a:solidFill>
                  <a:schemeClr val="tx2"/>
                </a:solidFill>
                <a:latin typeface="Arial" panose="020B0604020202020204" pitchFamily="34" charset="0"/>
                <a:cs typeface="Arial" panose="020B0604020202020204" pitchFamily="34" charset="0"/>
              </a:defRPr>
            </a:lvl9pPr>
          </a:lstStyle>
          <a:p>
            <a:pPr algn="ctr"/>
            <a:r>
              <a:rPr lang="en-US" altLang="en-US" sz="2000" dirty="0"/>
              <a:t/>
            </a:r>
            <a:br>
              <a:rPr lang="en-US" altLang="en-US" sz="2000" dirty="0"/>
            </a:br>
            <a:r>
              <a:rPr lang="en-US" altLang="en-US" sz="4000" dirty="0"/>
              <a:t>Chapter 4 </a:t>
            </a:r>
          </a:p>
          <a:p>
            <a:pPr algn="ctr"/>
            <a:r>
              <a:rPr lang="en-US" altLang="en-US" sz="4000" dirty="0"/>
              <a:t>D</a:t>
            </a:r>
            <a:r>
              <a:rPr lang="en-US" altLang="en-US" sz="4000" dirty="0" smtClean="0"/>
              <a:t>omain models – </a:t>
            </a:r>
          </a:p>
          <a:p>
            <a:pPr algn="ctr"/>
            <a:r>
              <a:rPr lang="en-US" altLang="en-US" sz="4000" dirty="0" smtClean="0"/>
              <a:t>The domain class diagram </a:t>
            </a:r>
            <a:endParaRPr lang="en-US" altLang="en-US" sz="4000" dirty="0"/>
          </a:p>
          <a:p>
            <a:pPr algn="ctr"/>
            <a:r>
              <a:rPr lang="en-US" altLang="en-US" sz="4000" dirty="0"/>
              <a:t>Part </a:t>
            </a:r>
            <a:r>
              <a:rPr lang="en-US" altLang="en-US" sz="4000" dirty="0" smtClean="0"/>
              <a:t>2</a:t>
            </a:r>
            <a:endParaRPr lang="en-US" altLang="en-US" sz="4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07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t>Band with members and concerts</a:t>
            </a:r>
            <a:endParaRPr lang="en-US" sz="4400" dirty="0"/>
          </a:p>
        </p:txBody>
      </p:sp>
      <p:sp>
        <p:nvSpPr>
          <p:cNvPr id="3" name="Text Placeholder 2"/>
          <p:cNvSpPr>
            <a:spLocks noGrp="1"/>
          </p:cNvSpPr>
          <p:nvPr>
            <p:ph type="body" sz="quarter" idx="10"/>
          </p:nvPr>
        </p:nvSpPr>
        <p:spPr>
          <a:xfrm>
            <a:off x="228600" y="1326749"/>
            <a:ext cx="4038600" cy="3071610"/>
          </a:xfrm>
        </p:spPr>
        <p:txBody>
          <a:bodyPr/>
          <a:lstStyle/>
          <a:p>
            <a:r>
              <a:rPr lang="en-US" sz="2400" dirty="0" smtClean="0">
                <a:solidFill>
                  <a:srgbClr val="FF0000"/>
                </a:solidFill>
              </a:rPr>
              <a:t>Quick Quiz</a:t>
            </a:r>
          </a:p>
          <a:p>
            <a:pPr lvl="1"/>
            <a:r>
              <a:rPr lang="en-US" sz="2000" dirty="0" smtClean="0">
                <a:solidFill>
                  <a:srgbClr val="FF0000"/>
                </a:solidFill>
              </a:rPr>
              <a:t>How many bands can a person play in?</a:t>
            </a:r>
          </a:p>
          <a:p>
            <a:pPr lvl="1"/>
            <a:r>
              <a:rPr lang="en-US" sz="2000" dirty="0" smtClean="0">
                <a:solidFill>
                  <a:srgbClr val="FF0000"/>
                </a:solidFill>
              </a:rPr>
              <a:t>A band can play in how many concerts? </a:t>
            </a:r>
            <a:endParaRPr lang="en-US" sz="2000" dirty="0">
              <a:solidFill>
                <a:srgbClr val="FF0000"/>
              </a:solidFill>
            </a:endParaRPr>
          </a:p>
          <a:p>
            <a:pPr lvl="1"/>
            <a:r>
              <a:rPr lang="en-US" sz="2000" dirty="0" smtClean="0">
                <a:solidFill>
                  <a:srgbClr val="FF0000"/>
                </a:solidFill>
              </a:rPr>
              <a:t>In a concert, how many bands may be playing? </a:t>
            </a:r>
          </a:p>
          <a:p>
            <a:pPr lvl="1"/>
            <a:r>
              <a:rPr lang="en-US" sz="2000" dirty="0" smtClean="0">
                <a:solidFill>
                  <a:srgbClr val="FF0000"/>
                </a:solidFill>
              </a:rPr>
              <a:t>What attributes can you use for keys?  Do you need to add “key” attributes? </a:t>
            </a:r>
            <a:endParaRPr lang="en-US" sz="2000" dirty="0">
              <a:solidFill>
                <a:srgbClr val="FF0000"/>
              </a:solidFill>
            </a:endParaRPr>
          </a:p>
        </p:txBody>
      </p:sp>
      <p:sp>
        <p:nvSpPr>
          <p:cNvPr id="4" name="Slide Number Placeholder 3"/>
          <p:cNvSpPr>
            <a:spLocks noGrp="1"/>
          </p:cNvSpPr>
          <p:nvPr>
            <p:ph type="sldNum" sz="quarter" idx="4"/>
          </p:nvPr>
        </p:nvSpPr>
        <p:spPr/>
        <p:txBody>
          <a:bodyPr/>
          <a:lstStyle/>
          <a:p>
            <a:fld id="{009A3541-B7EF-4A1D-9612-A6ED665B4012}" type="slidenum">
              <a:rPr lang="en-US" altLang="en-US" smtClean="0"/>
              <a:pPr/>
              <a:t>20</a:t>
            </a:fld>
            <a:endParaRPr lang="en-US" altLang="en-US"/>
          </a:p>
        </p:txBody>
      </p:sp>
      <p:sp>
        <p:nvSpPr>
          <p:cNvPr id="5" name="Footer Placeholder 4"/>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dirty="0"/>
          </a:p>
        </p:txBody>
      </p:sp>
      <p:pic>
        <p:nvPicPr>
          <p:cNvPr id="7" name="Picture 6"/>
          <p:cNvPicPr>
            <a:picLocks noChangeAspect="1"/>
          </p:cNvPicPr>
          <p:nvPr/>
        </p:nvPicPr>
        <p:blipFill>
          <a:blip r:embed="rId4"/>
          <a:stretch>
            <a:fillRect/>
          </a:stretch>
        </p:blipFill>
        <p:spPr>
          <a:xfrm>
            <a:off x="4343400" y="1371600"/>
            <a:ext cx="4618028" cy="432788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19970298"/>
      </p:ext>
    </p:extLst>
  </p:cSld>
  <p:clrMapOvr>
    <a:masterClrMapping/>
  </p:clrMapOvr>
  <p:transition advTm="313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t>Band with members and concerts</a:t>
            </a:r>
            <a:endParaRPr lang="en-US" sz="4400" dirty="0"/>
          </a:p>
        </p:txBody>
      </p:sp>
      <p:sp>
        <p:nvSpPr>
          <p:cNvPr id="3" name="Text Placeholder 2"/>
          <p:cNvSpPr>
            <a:spLocks noGrp="1"/>
          </p:cNvSpPr>
          <p:nvPr>
            <p:ph type="body" sz="quarter" idx="10"/>
          </p:nvPr>
        </p:nvSpPr>
        <p:spPr>
          <a:xfrm>
            <a:off x="152400" y="1056520"/>
            <a:ext cx="4495800" cy="4970591"/>
          </a:xfrm>
        </p:spPr>
        <p:txBody>
          <a:bodyPr/>
          <a:lstStyle/>
          <a:p>
            <a:r>
              <a:rPr lang="en-US" sz="2400" dirty="0" smtClean="0">
                <a:solidFill>
                  <a:srgbClr val="FF0000"/>
                </a:solidFill>
              </a:rPr>
              <a:t>Quick Quiz</a:t>
            </a:r>
          </a:p>
          <a:p>
            <a:pPr lvl="1"/>
            <a:r>
              <a:rPr lang="en-US" sz="2000" dirty="0" smtClean="0">
                <a:solidFill>
                  <a:srgbClr val="FF0000"/>
                </a:solidFill>
              </a:rPr>
              <a:t>How many bands can a person play in?</a:t>
            </a:r>
          </a:p>
          <a:p>
            <a:pPr lvl="2"/>
            <a:r>
              <a:rPr lang="en-US" sz="1800" dirty="0" smtClean="0">
                <a:solidFill>
                  <a:srgbClr val="FF0000"/>
                </a:solidFill>
              </a:rPr>
              <a:t>One and only one</a:t>
            </a:r>
          </a:p>
          <a:p>
            <a:pPr lvl="1"/>
            <a:r>
              <a:rPr lang="en-US" sz="2000" dirty="0" smtClean="0">
                <a:solidFill>
                  <a:srgbClr val="FF0000"/>
                </a:solidFill>
              </a:rPr>
              <a:t>A band can play in how many concerts? </a:t>
            </a:r>
          </a:p>
          <a:p>
            <a:pPr lvl="2"/>
            <a:r>
              <a:rPr lang="en-US" sz="1800" dirty="0" smtClean="0">
                <a:solidFill>
                  <a:srgbClr val="FF0000"/>
                </a:solidFill>
              </a:rPr>
              <a:t>Zero or many</a:t>
            </a:r>
            <a:endParaRPr lang="en-US" sz="1800" dirty="0">
              <a:solidFill>
                <a:srgbClr val="FF0000"/>
              </a:solidFill>
            </a:endParaRPr>
          </a:p>
          <a:p>
            <a:pPr lvl="1"/>
            <a:r>
              <a:rPr lang="en-US" sz="2000" dirty="0" smtClean="0">
                <a:solidFill>
                  <a:srgbClr val="FF0000"/>
                </a:solidFill>
              </a:rPr>
              <a:t>In a concert, how many bands may be playing? </a:t>
            </a:r>
          </a:p>
          <a:p>
            <a:pPr lvl="2"/>
            <a:r>
              <a:rPr lang="en-US" sz="1800" dirty="0" smtClean="0">
                <a:solidFill>
                  <a:srgbClr val="FF0000"/>
                </a:solidFill>
              </a:rPr>
              <a:t>One or many</a:t>
            </a:r>
          </a:p>
          <a:p>
            <a:pPr lvl="1"/>
            <a:r>
              <a:rPr lang="en-US" sz="2000" dirty="0" smtClean="0">
                <a:solidFill>
                  <a:srgbClr val="FF0000"/>
                </a:solidFill>
              </a:rPr>
              <a:t>What attributes can you use for keys?  Do you need to add “key” attributes? </a:t>
            </a:r>
          </a:p>
          <a:p>
            <a:pPr lvl="2"/>
            <a:r>
              <a:rPr lang="en-US" sz="1600" dirty="0" smtClean="0">
                <a:solidFill>
                  <a:srgbClr val="FF0000"/>
                </a:solidFill>
              </a:rPr>
              <a:t>No, but it helps if the model is to be used for software design</a:t>
            </a:r>
          </a:p>
          <a:p>
            <a:pPr lvl="2"/>
            <a:r>
              <a:rPr lang="en-US" sz="1600" dirty="0" err="1" smtClean="0">
                <a:solidFill>
                  <a:srgbClr val="FF0000"/>
                </a:solidFill>
              </a:rPr>
              <a:t>bandMemberID</a:t>
            </a:r>
            <a:r>
              <a:rPr lang="en-US" sz="1600" dirty="0" smtClean="0">
                <a:solidFill>
                  <a:srgbClr val="FF0000"/>
                </a:solidFill>
              </a:rPr>
              <a:t>, </a:t>
            </a:r>
            <a:r>
              <a:rPr lang="en-US" sz="1600" dirty="0" err="1">
                <a:solidFill>
                  <a:srgbClr val="FF0000"/>
                </a:solidFill>
              </a:rPr>
              <a:t>c</a:t>
            </a:r>
            <a:r>
              <a:rPr lang="en-US" sz="1600" dirty="0" err="1" smtClean="0">
                <a:solidFill>
                  <a:srgbClr val="FF0000"/>
                </a:solidFill>
              </a:rPr>
              <a:t>oncertID</a:t>
            </a:r>
            <a:r>
              <a:rPr lang="en-US" sz="1600" dirty="0" smtClean="0">
                <a:solidFill>
                  <a:srgbClr val="FF0000"/>
                </a:solidFill>
              </a:rPr>
              <a:t>, </a:t>
            </a:r>
            <a:r>
              <a:rPr lang="en-US" sz="1600" dirty="0" err="1">
                <a:solidFill>
                  <a:srgbClr val="FF0000"/>
                </a:solidFill>
              </a:rPr>
              <a:t>b</a:t>
            </a:r>
            <a:r>
              <a:rPr lang="en-US" sz="1600" dirty="0" err="1" smtClean="0">
                <a:solidFill>
                  <a:srgbClr val="FF0000"/>
                </a:solidFill>
              </a:rPr>
              <a:t>andMemberConcertID</a:t>
            </a:r>
            <a:endParaRPr lang="en-US" sz="1600" dirty="0">
              <a:solidFill>
                <a:srgbClr val="FF0000"/>
              </a:solidFill>
            </a:endParaRPr>
          </a:p>
        </p:txBody>
      </p:sp>
      <p:sp>
        <p:nvSpPr>
          <p:cNvPr id="4" name="Slide Number Placeholder 3"/>
          <p:cNvSpPr>
            <a:spLocks noGrp="1"/>
          </p:cNvSpPr>
          <p:nvPr>
            <p:ph type="sldNum" sz="quarter" idx="4"/>
          </p:nvPr>
        </p:nvSpPr>
        <p:spPr/>
        <p:txBody>
          <a:bodyPr/>
          <a:lstStyle/>
          <a:p>
            <a:fld id="{009A3541-B7EF-4A1D-9612-A6ED665B4012}" type="slidenum">
              <a:rPr lang="en-US" altLang="en-US" smtClean="0"/>
              <a:pPr/>
              <a:t>21</a:t>
            </a:fld>
            <a:endParaRPr lang="en-US" altLang="en-US"/>
          </a:p>
        </p:txBody>
      </p:sp>
      <p:sp>
        <p:nvSpPr>
          <p:cNvPr id="5" name="Footer Placeholder 4"/>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dirty="0"/>
          </a:p>
        </p:txBody>
      </p:sp>
      <p:pic>
        <p:nvPicPr>
          <p:cNvPr id="7" name="Picture 6"/>
          <p:cNvPicPr>
            <a:picLocks noChangeAspect="1"/>
          </p:cNvPicPr>
          <p:nvPr/>
        </p:nvPicPr>
        <p:blipFill>
          <a:blip r:embed="rId4"/>
          <a:stretch>
            <a:fillRect/>
          </a:stretch>
        </p:blipFill>
        <p:spPr>
          <a:xfrm>
            <a:off x="4488712" y="1219200"/>
            <a:ext cx="4618028" cy="432788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9369605"/>
      </p:ext>
    </p:extLst>
  </p:cSld>
  <p:clrMapOvr>
    <a:masterClrMapping/>
  </p:clrMapOvr>
  <p:transition advTm="88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t>Band with Concert Booking Information</a:t>
            </a:r>
            <a:endParaRPr lang="en-US" sz="4400" dirty="0"/>
          </a:p>
        </p:txBody>
      </p:sp>
      <p:sp>
        <p:nvSpPr>
          <p:cNvPr id="3" name="Text Placeholder 2"/>
          <p:cNvSpPr>
            <a:spLocks noGrp="1"/>
          </p:cNvSpPr>
          <p:nvPr>
            <p:ph type="body" sz="quarter" idx="10"/>
          </p:nvPr>
        </p:nvSpPr>
        <p:spPr>
          <a:xfrm>
            <a:off x="381000" y="838200"/>
            <a:ext cx="8382000" cy="1484048"/>
          </a:xfrm>
        </p:spPr>
        <p:txBody>
          <a:bodyPr/>
          <a:lstStyle/>
          <a:p>
            <a:r>
              <a:rPr lang="en-US" sz="2400" dirty="0" smtClean="0"/>
              <a:t>Note: The association class (Booking) also provides a name and meaning for the association</a:t>
            </a:r>
          </a:p>
          <a:p>
            <a:r>
              <a:rPr lang="en-US" sz="2400" dirty="0" smtClean="0"/>
              <a:t>Given the keys you identified, what is the key for the Booking class? Does it uniquely identify instances? </a:t>
            </a:r>
          </a:p>
          <a:p>
            <a:endParaRPr lang="en-US" dirty="0"/>
          </a:p>
        </p:txBody>
      </p:sp>
      <p:sp>
        <p:nvSpPr>
          <p:cNvPr id="4" name="Slide Number Placeholder 3"/>
          <p:cNvSpPr>
            <a:spLocks noGrp="1"/>
          </p:cNvSpPr>
          <p:nvPr>
            <p:ph type="sldNum" sz="quarter" idx="4"/>
          </p:nvPr>
        </p:nvSpPr>
        <p:spPr/>
        <p:txBody>
          <a:bodyPr/>
          <a:lstStyle/>
          <a:p>
            <a:fld id="{009A3541-B7EF-4A1D-9612-A6ED665B4012}" type="slidenum">
              <a:rPr lang="en-US" altLang="en-US" smtClean="0"/>
              <a:pPr/>
              <a:t>22</a:t>
            </a:fld>
            <a:endParaRPr lang="en-US" altLang="en-US"/>
          </a:p>
        </p:txBody>
      </p:sp>
      <p:sp>
        <p:nvSpPr>
          <p:cNvPr id="5" name="Footer Placeholder 4"/>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dirty="0"/>
          </a:p>
        </p:txBody>
      </p:sp>
      <p:pic>
        <p:nvPicPr>
          <p:cNvPr id="6" name="Picture 5"/>
          <p:cNvPicPr>
            <a:picLocks noChangeAspect="1"/>
          </p:cNvPicPr>
          <p:nvPr/>
        </p:nvPicPr>
        <p:blipFill>
          <a:blip r:embed="rId2"/>
          <a:stretch>
            <a:fillRect/>
          </a:stretch>
        </p:blipFill>
        <p:spPr>
          <a:xfrm>
            <a:off x="1447801" y="2306484"/>
            <a:ext cx="5692362" cy="3690746"/>
          </a:xfrm>
          <a:prstGeom prst="rect">
            <a:avLst/>
          </a:prstGeom>
        </p:spPr>
      </p:pic>
      <p:sp>
        <p:nvSpPr>
          <p:cNvPr id="7" name="TextBox 6"/>
          <p:cNvSpPr txBox="1"/>
          <p:nvPr/>
        </p:nvSpPr>
        <p:spPr>
          <a:xfrm>
            <a:off x="7361583" y="3810000"/>
            <a:ext cx="1524000" cy="1754326"/>
          </a:xfrm>
          <a:prstGeom prst="rect">
            <a:avLst/>
          </a:prstGeom>
          <a:noFill/>
        </p:spPr>
        <p:txBody>
          <a:bodyPr wrap="square" rtlCol="0">
            <a:spAutoFit/>
          </a:bodyPr>
          <a:lstStyle/>
          <a:p>
            <a:r>
              <a:rPr lang="en-NZ" dirty="0" smtClean="0"/>
              <a:t>Can multiple bookings be made on the same date by different bands?</a:t>
            </a:r>
            <a:endParaRPr lang="en-NZ" dirty="0"/>
          </a:p>
        </p:txBody>
      </p:sp>
    </p:spTree>
    <p:extLst>
      <p:ext uri="{BB962C8B-B14F-4D97-AF65-F5344CB8AC3E}">
        <p14:creationId xmlns:p14="http://schemas.microsoft.com/office/powerpoint/2010/main" val="303883391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altLang="en-US" sz="3200"/>
              <a:t>More Complex Issues about Classes:</a:t>
            </a:r>
            <a:br>
              <a:rPr lang="en-US" altLang="en-US" sz="3200"/>
            </a:br>
            <a:r>
              <a:rPr lang="en-US" altLang="en-US" sz="2400"/>
              <a:t>Generalization/Specialization Relationships</a:t>
            </a:r>
          </a:p>
        </p:txBody>
      </p:sp>
      <p:sp>
        <p:nvSpPr>
          <p:cNvPr id="2" name="Text Placeholder 1"/>
          <p:cNvSpPr>
            <a:spLocks noGrp="1"/>
          </p:cNvSpPr>
          <p:nvPr>
            <p:ph type="body" sz="quarter" idx="10"/>
          </p:nvPr>
        </p:nvSpPr>
        <p:spPr>
          <a:xfrm>
            <a:off x="381000" y="1312883"/>
            <a:ext cx="8382000" cy="4007251"/>
          </a:xfrm>
        </p:spPr>
        <p:txBody>
          <a:bodyPr/>
          <a:lstStyle/>
          <a:p>
            <a:r>
              <a:rPr lang="en-GB" altLang="en-US" sz="2400" dirty="0"/>
              <a:t>Generalization/Specialization</a:t>
            </a:r>
          </a:p>
          <a:p>
            <a:pPr lvl="1"/>
            <a:r>
              <a:rPr lang="en-GB" altLang="en-US" sz="2000" dirty="0"/>
              <a:t>A hierarchical relationship where subordinate classes are special types of the superior classes. Often called an Inheritance Hierarchy</a:t>
            </a:r>
          </a:p>
          <a:p>
            <a:r>
              <a:rPr lang="en-GB" altLang="en-US" sz="2400" dirty="0" smtClean="0"/>
              <a:t>Superclass / abstract class</a:t>
            </a:r>
            <a:endParaRPr lang="en-GB" altLang="en-US" sz="2400" dirty="0"/>
          </a:p>
          <a:p>
            <a:pPr lvl="1"/>
            <a:r>
              <a:rPr lang="en-GB" altLang="en-US" sz="2000" dirty="0"/>
              <a:t>the superior or more general class in a </a:t>
            </a:r>
            <a:r>
              <a:rPr lang="en-GB" altLang="en-US" sz="2000" dirty="0" smtClean="0"/>
              <a:t>generalization / specialization hierarchy</a:t>
            </a:r>
          </a:p>
          <a:p>
            <a:pPr lvl="1"/>
            <a:r>
              <a:rPr lang="en-GB" altLang="en-US" sz="2000" dirty="0"/>
              <a:t>a class that allow subclasses to inherit </a:t>
            </a:r>
            <a:r>
              <a:rPr lang="en-GB" altLang="en-US" sz="2000" dirty="0" smtClean="0"/>
              <a:t>its characteristics</a:t>
            </a:r>
          </a:p>
          <a:p>
            <a:pPr lvl="1"/>
            <a:r>
              <a:rPr lang="en-GB" altLang="en-US" sz="2000" dirty="0" smtClean="0"/>
              <a:t>it </a:t>
            </a:r>
            <a:r>
              <a:rPr lang="en-GB" altLang="en-US" sz="2000" dirty="0"/>
              <a:t>cannot have instances. </a:t>
            </a:r>
          </a:p>
          <a:p>
            <a:r>
              <a:rPr lang="en-GB" altLang="en-US" sz="2400" dirty="0"/>
              <a:t>Subclass </a:t>
            </a:r>
            <a:r>
              <a:rPr lang="en-GB" altLang="en-US" sz="2400" dirty="0" smtClean="0"/>
              <a:t>/ concrete class</a:t>
            </a:r>
            <a:endParaRPr lang="en-GB" altLang="en-US" sz="2400" dirty="0"/>
          </a:p>
          <a:p>
            <a:pPr lvl="1"/>
            <a:r>
              <a:rPr lang="en-GB" altLang="en-US" sz="2000" dirty="0"/>
              <a:t>the subordinate or more specialized class in </a:t>
            </a:r>
            <a:r>
              <a:rPr lang="en-GB" altLang="en-US" sz="2000" dirty="0" smtClean="0"/>
              <a:t>a generalization / specialization hierarchy</a:t>
            </a:r>
          </a:p>
          <a:p>
            <a:pPr lvl="1"/>
            <a:r>
              <a:rPr lang="en-GB" altLang="en-US" sz="2000" dirty="0"/>
              <a:t>a class that can have </a:t>
            </a:r>
            <a:r>
              <a:rPr lang="en-GB" altLang="en-US" sz="2000" b="1" dirty="0" smtClean="0"/>
              <a:t>instances</a:t>
            </a:r>
            <a:endParaRPr lang="en-US" dirty="0"/>
          </a:p>
        </p:txBody>
      </p:sp>
      <p:sp>
        <p:nvSpPr>
          <p:cNvPr id="5" name="Slide Number Placeholder 5"/>
          <p:cNvSpPr>
            <a:spLocks noGrp="1"/>
          </p:cNvSpPr>
          <p:nvPr>
            <p:ph type="sldNum" sz="quarter" idx="4"/>
          </p:nvPr>
        </p:nvSpPr>
        <p:spPr>
          <a:prstGeom prst="rect">
            <a:avLst/>
          </a:prstGeom>
        </p:spPr>
        <p:txBody>
          <a:bodyPr/>
          <a:lstStyle/>
          <a:p>
            <a:fld id="{D15A47D4-D33A-473F-98F2-3E2F6D39853C}" type="slidenum">
              <a:rPr lang="en-US" altLang="en-US"/>
              <a:pPr/>
              <a:t>23</a:t>
            </a:fld>
            <a:endParaRPr lang="en-US" altLang="en-US"/>
          </a:p>
        </p:txBody>
      </p:sp>
      <p:sp>
        <p:nvSpPr>
          <p:cNvPr id="4"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650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457200" y="122238"/>
            <a:ext cx="7543800" cy="775597"/>
          </a:xfrm>
        </p:spPr>
        <p:txBody>
          <a:bodyPr/>
          <a:lstStyle/>
          <a:p>
            <a:r>
              <a:rPr lang="en-US" altLang="en-US" sz="3200" dirty="0"/>
              <a:t>Generalization/Specialization</a:t>
            </a:r>
            <a:br>
              <a:rPr lang="en-US" altLang="en-US" sz="3200" dirty="0"/>
            </a:br>
            <a:endParaRPr lang="en-US" altLang="en-US" sz="2400" dirty="0"/>
          </a:p>
        </p:txBody>
      </p:sp>
      <p:sp>
        <p:nvSpPr>
          <p:cNvPr id="5"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6" name="Slide Number Placeholder 5"/>
          <p:cNvSpPr>
            <a:spLocks noGrp="1"/>
          </p:cNvSpPr>
          <p:nvPr>
            <p:ph type="sldNum" sz="quarter" idx="4"/>
          </p:nvPr>
        </p:nvSpPr>
        <p:spPr>
          <a:xfrm>
            <a:off x="8001000" y="6248400"/>
            <a:ext cx="1143000" cy="457200"/>
          </a:xfrm>
          <a:prstGeom prst="rect">
            <a:avLst/>
          </a:prstGeom>
        </p:spPr>
        <p:txBody>
          <a:bodyPr/>
          <a:lstStyle/>
          <a:p>
            <a:fld id="{33045792-45B2-4BB4-9CB2-D70B0F337346}" type="slidenum">
              <a:rPr lang="en-US" altLang="en-US"/>
              <a:pPr/>
              <a:t>24</a:t>
            </a:fld>
            <a:endParaRPr lang="en-US" altLang="en-US"/>
          </a:p>
        </p:txBody>
      </p:sp>
      <p:sp>
        <p:nvSpPr>
          <p:cNvPr id="317444" name="Rectangle 4"/>
          <p:cNvSpPr>
            <a:spLocks noChangeArrowheads="1"/>
          </p:cNvSpPr>
          <p:nvPr/>
        </p:nvSpPr>
        <p:spPr bwMode="auto">
          <a:xfrm>
            <a:off x="533400" y="16764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sz="2400"/>
          </a:p>
        </p:txBody>
      </p:sp>
      <p:pic>
        <p:nvPicPr>
          <p:cNvPr id="3" name="Picture 2"/>
          <p:cNvPicPr>
            <a:picLocks noChangeAspect="1"/>
          </p:cNvPicPr>
          <p:nvPr/>
        </p:nvPicPr>
        <p:blipFill>
          <a:blip r:embed="rId4"/>
          <a:stretch>
            <a:fillRect/>
          </a:stretch>
        </p:blipFill>
        <p:spPr>
          <a:xfrm>
            <a:off x="685800" y="1096417"/>
            <a:ext cx="7440747" cy="464208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917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en-US" altLang="en-US" sz="3200" dirty="0"/>
              <a:t>Generalization/Specialization</a:t>
            </a:r>
            <a:br>
              <a:rPr lang="en-US" altLang="en-US" sz="3200" dirty="0"/>
            </a:br>
            <a:r>
              <a:rPr lang="en-US" altLang="en-US" sz="2400" dirty="0"/>
              <a:t>Inheritance for RMO Three Types of Sales</a:t>
            </a:r>
          </a:p>
        </p:txBody>
      </p:sp>
      <p:sp>
        <p:nvSpPr>
          <p:cNvPr id="2" name="Text Placeholder 1"/>
          <p:cNvSpPr>
            <a:spLocks noGrp="1"/>
          </p:cNvSpPr>
          <p:nvPr>
            <p:ph type="body" sz="quarter" idx="10"/>
          </p:nvPr>
        </p:nvSpPr>
        <p:spPr>
          <a:xfrm>
            <a:off x="381000" y="1119232"/>
            <a:ext cx="8382000" cy="2025170"/>
          </a:xfrm>
        </p:spPr>
        <p:txBody>
          <a:bodyPr/>
          <a:lstStyle/>
          <a:p>
            <a:r>
              <a:rPr lang="en-GB" altLang="en-US" sz="2400" dirty="0"/>
              <a:t>Abstract </a:t>
            </a:r>
            <a:r>
              <a:rPr lang="en-GB" altLang="en-US" sz="2400" dirty="0" smtClean="0"/>
              <a:t>class (parent) — In </a:t>
            </a:r>
            <a:r>
              <a:rPr lang="en-GB" altLang="en-US" sz="2400" dirty="0"/>
              <a:t>Italics (</a:t>
            </a:r>
            <a:r>
              <a:rPr lang="en-GB" altLang="en-US" sz="2400" i="1" dirty="0" smtClean="0"/>
              <a:t>Sale</a:t>
            </a:r>
            <a:r>
              <a:rPr lang="en-GB" altLang="en-US" sz="2400" dirty="0" smtClean="0"/>
              <a:t>)</a:t>
            </a:r>
            <a:endParaRPr lang="en-GB" altLang="en-US" sz="2400" dirty="0"/>
          </a:p>
          <a:p>
            <a:r>
              <a:rPr lang="en-GB" altLang="en-US" sz="2400" dirty="0" smtClean="0"/>
              <a:t>Three Concrete classes (children)</a:t>
            </a:r>
            <a:endParaRPr lang="en-GB" altLang="en-US" sz="2400" b="1" dirty="0" smtClean="0"/>
          </a:p>
          <a:p>
            <a:r>
              <a:rPr lang="en-GB" altLang="en-US" sz="2400" dirty="0" smtClean="0"/>
              <a:t>Inheritance – Attributes of </a:t>
            </a:r>
            <a:r>
              <a:rPr lang="en-GB" altLang="en-US" sz="2400" dirty="0" err="1" smtClean="0"/>
              <a:t>OnlineSale</a:t>
            </a:r>
            <a:r>
              <a:rPr lang="en-GB" altLang="en-US" sz="2400" dirty="0" smtClean="0"/>
              <a:t> are: </a:t>
            </a:r>
          </a:p>
          <a:p>
            <a:pPr lvl="1"/>
            <a:r>
              <a:rPr lang="en-GB" altLang="en-US" sz="2000" dirty="0" err="1" smtClean="0"/>
              <a:t>timeOnSite</a:t>
            </a:r>
            <a:r>
              <a:rPr lang="en-GB" altLang="en-US" sz="2000" dirty="0" smtClean="0"/>
              <a:t>, </a:t>
            </a:r>
            <a:r>
              <a:rPr lang="en-GB" altLang="en-US" sz="2000" dirty="0" err="1" smtClean="0"/>
              <a:t>chatUse</a:t>
            </a:r>
            <a:r>
              <a:rPr lang="en-GB" altLang="en-US" sz="2000" dirty="0" smtClean="0"/>
              <a:t>, </a:t>
            </a:r>
            <a:r>
              <a:rPr lang="en-GB" altLang="en-US" sz="2000" dirty="0" err="1" smtClean="0"/>
              <a:t>saleDateTime</a:t>
            </a:r>
            <a:r>
              <a:rPr lang="en-GB" altLang="en-US" sz="2000" dirty="0" smtClean="0"/>
              <a:t>, </a:t>
            </a:r>
            <a:r>
              <a:rPr lang="en-GB" altLang="en-US" sz="2000" dirty="0" err="1" smtClean="0"/>
              <a:t>priorityCode</a:t>
            </a:r>
            <a:r>
              <a:rPr lang="en-GB" altLang="en-US" sz="2000" dirty="0" smtClean="0"/>
              <a:t>, S&amp;H, tax, </a:t>
            </a:r>
            <a:r>
              <a:rPr lang="en-GB" altLang="en-US" sz="2000" dirty="0" err="1" smtClean="0"/>
              <a:t>totalAmt</a:t>
            </a:r>
            <a:r>
              <a:rPr lang="en-GB" altLang="en-US" sz="2000" dirty="0" smtClean="0"/>
              <a:t>…</a:t>
            </a:r>
            <a:endParaRPr lang="en-GB" altLang="en-US" sz="2000" dirty="0"/>
          </a:p>
          <a:p>
            <a:endParaRPr lang="en-US" dirty="0"/>
          </a:p>
        </p:txBody>
      </p:sp>
      <p:sp>
        <p:nvSpPr>
          <p:cNvPr id="7" name="Slide Number Placeholder 5"/>
          <p:cNvSpPr>
            <a:spLocks noGrp="1"/>
          </p:cNvSpPr>
          <p:nvPr>
            <p:ph type="sldNum" sz="quarter" idx="4"/>
          </p:nvPr>
        </p:nvSpPr>
        <p:spPr>
          <a:prstGeom prst="rect">
            <a:avLst/>
          </a:prstGeom>
        </p:spPr>
        <p:txBody>
          <a:bodyPr/>
          <a:lstStyle/>
          <a:p>
            <a:fld id="{E5E8C225-C8F2-4AFB-AFA7-620748900439}" type="slidenum">
              <a:rPr lang="en-US" altLang="en-US"/>
              <a:pPr/>
              <a:t>25</a:t>
            </a:fld>
            <a:endParaRPr lang="en-US" altLang="en-US"/>
          </a:p>
        </p:txBody>
      </p:sp>
      <p:sp>
        <p:nvSpPr>
          <p:cNvPr id="6"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320515" name="Rectangle 3"/>
          <p:cNvSpPr>
            <a:spLocks noChangeArrowheads="1"/>
          </p:cNvSpPr>
          <p:nvPr/>
        </p:nvSpPr>
        <p:spPr bwMode="auto">
          <a:xfrm>
            <a:off x="533400" y="16764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sz="2400"/>
          </a:p>
        </p:txBody>
      </p:sp>
      <p:pic>
        <p:nvPicPr>
          <p:cNvPr id="3" name="Picture 2"/>
          <p:cNvPicPr>
            <a:picLocks noChangeAspect="1"/>
          </p:cNvPicPr>
          <p:nvPr/>
        </p:nvPicPr>
        <p:blipFill>
          <a:blip r:embed="rId4"/>
          <a:stretch>
            <a:fillRect/>
          </a:stretch>
        </p:blipFill>
        <p:spPr>
          <a:xfrm>
            <a:off x="1563030" y="2743200"/>
            <a:ext cx="5980770" cy="3067945"/>
          </a:xfrm>
          <a:prstGeom prst="rect">
            <a:avLst/>
          </a:prstGeom>
        </p:spPr>
      </p:pic>
      <p:sp>
        <p:nvSpPr>
          <p:cNvPr id="4" name="TextBox 3"/>
          <p:cNvSpPr txBox="1"/>
          <p:nvPr/>
        </p:nvSpPr>
        <p:spPr>
          <a:xfrm>
            <a:off x="1563030" y="2917793"/>
            <a:ext cx="1903073" cy="1200329"/>
          </a:xfrm>
          <a:prstGeom prst="rect">
            <a:avLst/>
          </a:prstGeom>
          <a:noFill/>
        </p:spPr>
        <p:txBody>
          <a:bodyPr wrap="square" rtlCol="0">
            <a:spAutoFit/>
          </a:bodyPr>
          <a:lstStyle/>
          <a:p>
            <a:pPr algn="ctr"/>
            <a:r>
              <a:rPr lang="en-NZ" dirty="0" smtClean="0">
                <a:solidFill>
                  <a:srgbClr val="FF0000"/>
                </a:solidFill>
              </a:rPr>
              <a:t>Note: </a:t>
            </a:r>
          </a:p>
          <a:p>
            <a:pPr algn="ctr"/>
            <a:r>
              <a:rPr lang="en-NZ" dirty="0" smtClean="0">
                <a:solidFill>
                  <a:srgbClr val="FF0000"/>
                </a:solidFill>
              </a:rPr>
              <a:t>A parent must have at least 2 children</a:t>
            </a:r>
            <a:endParaRPr lang="en-NZ" dirty="0">
              <a:solidFill>
                <a:srgbClr val="FF0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594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412874"/>
            <a:ext cx="2743200" cy="2603790"/>
          </a:xfrm>
        </p:spPr>
        <p:txBody>
          <a:bodyPr/>
          <a:lstStyle/>
          <a:p>
            <a:r>
              <a:rPr lang="en-GB" altLang="en-US" sz="2000" dirty="0"/>
              <a:t>A </a:t>
            </a:r>
            <a:r>
              <a:rPr lang="en-GB" altLang="en-US" sz="2000" dirty="0" err="1"/>
              <a:t>SavingsAccount</a:t>
            </a:r>
            <a:r>
              <a:rPr lang="en-GB" altLang="en-US" sz="2000" dirty="0"/>
              <a:t> has 4 attributes</a:t>
            </a:r>
          </a:p>
          <a:p>
            <a:r>
              <a:rPr lang="en-GB" altLang="en-US" sz="2000" dirty="0"/>
              <a:t>A </a:t>
            </a:r>
            <a:r>
              <a:rPr lang="en-GB" altLang="en-US" sz="2000" dirty="0" err="1"/>
              <a:t>CheckingAccount</a:t>
            </a:r>
            <a:r>
              <a:rPr lang="en-GB" altLang="en-US" sz="2000" dirty="0"/>
              <a:t> </a:t>
            </a:r>
            <a:r>
              <a:rPr lang="en-GB" altLang="en-US" sz="2000" dirty="0" smtClean="0"/>
              <a:t>has </a:t>
            </a:r>
            <a:r>
              <a:rPr lang="en-GB" altLang="en-US" sz="2000" dirty="0"/>
              <a:t>5 attributes </a:t>
            </a:r>
          </a:p>
          <a:p>
            <a:r>
              <a:rPr lang="en-GB" altLang="en-US" sz="2000" dirty="0"/>
              <a:t>Note: the subclasses inherit the </a:t>
            </a:r>
            <a:r>
              <a:rPr lang="en-GB" altLang="en-US" sz="2000" dirty="0" smtClean="0"/>
              <a:t>associations too</a:t>
            </a:r>
            <a:endParaRPr lang="en-GB" altLang="en-US" sz="2000" dirty="0"/>
          </a:p>
          <a:p>
            <a:endParaRPr lang="en-US" dirty="0"/>
          </a:p>
        </p:txBody>
      </p:sp>
      <p:sp>
        <p:nvSpPr>
          <p:cNvPr id="7" name="Slide Number Placeholder 5"/>
          <p:cNvSpPr>
            <a:spLocks noGrp="1"/>
          </p:cNvSpPr>
          <p:nvPr>
            <p:ph type="sldNum" sz="quarter" idx="4"/>
          </p:nvPr>
        </p:nvSpPr>
        <p:spPr>
          <a:prstGeom prst="rect">
            <a:avLst/>
          </a:prstGeom>
        </p:spPr>
        <p:txBody>
          <a:bodyPr/>
          <a:lstStyle/>
          <a:p>
            <a:fld id="{732B46ED-0576-483D-BCB3-D47E0E751764}" type="slidenum">
              <a:rPr lang="en-US" altLang="en-US"/>
              <a:pPr/>
              <a:t>26</a:t>
            </a:fld>
            <a:endParaRPr lang="en-US" altLang="en-US"/>
          </a:p>
        </p:txBody>
      </p:sp>
      <p:sp>
        <p:nvSpPr>
          <p:cNvPr id="6"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325635" name="Rectangle 3"/>
          <p:cNvSpPr>
            <a:spLocks noChangeArrowheads="1"/>
          </p:cNvSpPr>
          <p:nvPr/>
        </p:nvSpPr>
        <p:spPr bwMode="auto">
          <a:xfrm>
            <a:off x="533400" y="16764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sz="2400"/>
          </a:p>
        </p:txBody>
      </p:sp>
      <p:pic>
        <p:nvPicPr>
          <p:cNvPr id="8" name="Picture 7"/>
          <p:cNvPicPr>
            <a:picLocks noChangeAspect="1"/>
          </p:cNvPicPr>
          <p:nvPr/>
        </p:nvPicPr>
        <p:blipFill>
          <a:blip r:embed="rId4"/>
          <a:stretch>
            <a:fillRect/>
          </a:stretch>
        </p:blipFill>
        <p:spPr>
          <a:xfrm>
            <a:off x="3495146" y="766588"/>
            <a:ext cx="5076488" cy="5177012"/>
          </a:xfrm>
          <a:prstGeom prst="rect">
            <a:avLst/>
          </a:prstGeom>
        </p:spPr>
      </p:pic>
      <p:sp>
        <p:nvSpPr>
          <p:cNvPr id="325634" name="Rectangle 2"/>
          <p:cNvSpPr>
            <a:spLocks noGrp="1" noChangeArrowheads="1"/>
          </p:cNvSpPr>
          <p:nvPr>
            <p:ph type="title"/>
          </p:nvPr>
        </p:nvSpPr>
        <p:spPr>
          <a:xfrm>
            <a:off x="228600" y="0"/>
            <a:ext cx="8382000" cy="664797"/>
          </a:xfrm>
        </p:spPr>
        <p:txBody>
          <a:bodyPr/>
          <a:lstStyle/>
          <a:p>
            <a:r>
              <a:rPr lang="en-US" altLang="en-US" sz="3200" dirty="0"/>
              <a:t>Generalization/Specialization</a:t>
            </a:r>
            <a:r>
              <a:rPr lang="en-US" altLang="en-US" sz="2800" dirty="0"/>
              <a:t/>
            </a:r>
            <a:br>
              <a:rPr lang="en-US" altLang="en-US" sz="2800" dirty="0"/>
            </a:br>
            <a:r>
              <a:rPr lang="en-US" altLang="en-US" sz="2000" dirty="0"/>
              <a:t>Inheritance for the Bank with Special Types of Accounts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614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r>
              <a:rPr lang="en-US" altLang="en-US" sz="3200" dirty="0"/>
              <a:t>More Complex Issues about Classes:</a:t>
            </a:r>
            <a:br>
              <a:rPr lang="en-US" altLang="en-US" sz="3200" dirty="0"/>
            </a:br>
            <a:r>
              <a:rPr lang="en-US" altLang="en-US" sz="2800" dirty="0"/>
              <a:t>Whole Part Relationships</a:t>
            </a:r>
          </a:p>
        </p:txBody>
      </p:sp>
      <p:sp>
        <p:nvSpPr>
          <p:cNvPr id="2" name="Content Placeholder 1"/>
          <p:cNvSpPr>
            <a:spLocks noGrp="1"/>
          </p:cNvSpPr>
          <p:nvPr>
            <p:ph idx="1"/>
          </p:nvPr>
        </p:nvSpPr>
        <p:spPr>
          <a:xfrm>
            <a:off x="381000" y="1412875"/>
            <a:ext cx="8686800" cy="4949047"/>
          </a:xfrm>
        </p:spPr>
        <p:txBody>
          <a:bodyPr/>
          <a:lstStyle/>
          <a:p>
            <a:r>
              <a:rPr lang="en-GB" altLang="en-US" sz="2400" dirty="0"/>
              <a:t>Whole-part </a:t>
            </a:r>
            <a:r>
              <a:rPr lang="en-GB" altLang="en-US" sz="2400" dirty="0" smtClean="0"/>
              <a:t>relationship</a:t>
            </a:r>
          </a:p>
          <a:p>
            <a:pPr lvl="1"/>
            <a:r>
              <a:rPr lang="en-GB" altLang="en-US" sz="2000" dirty="0" smtClean="0"/>
              <a:t>a </a:t>
            </a:r>
            <a:r>
              <a:rPr lang="en-GB" altLang="en-US" sz="2000" dirty="0"/>
              <a:t>relationship between classes where one class is part of </a:t>
            </a:r>
            <a:r>
              <a:rPr lang="en-GB" altLang="en-US" sz="2000" dirty="0" smtClean="0"/>
              <a:t>another </a:t>
            </a:r>
            <a:r>
              <a:rPr lang="en-GB" altLang="en-US" sz="2000" dirty="0"/>
              <a:t>class</a:t>
            </a:r>
            <a:endParaRPr lang="en-GB" altLang="en-US" sz="2400" dirty="0"/>
          </a:p>
          <a:p>
            <a:r>
              <a:rPr lang="en-GB" altLang="en-US" sz="2400" dirty="0" smtClean="0">
                <a:solidFill>
                  <a:srgbClr val="0070C0"/>
                </a:solidFill>
              </a:rPr>
              <a:t>Aggregation</a:t>
            </a:r>
          </a:p>
          <a:p>
            <a:pPr lvl="1"/>
            <a:r>
              <a:rPr lang="en-GB" altLang="en-US" sz="2000" dirty="0" smtClean="0"/>
              <a:t>a whole-part </a:t>
            </a:r>
            <a:r>
              <a:rPr lang="en-GB" altLang="en-US" sz="2000" dirty="0"/>
              <a:t>relationship where </a:t>
            </a:r>
            <a:r>
              <a:rPr lang="en-GB" altLang="en-US" sz="2000" dirty="0" smtClean="0"/>
              <a:t>a </a:t>
            </a:r>
            <a:r>
              <a:rPr lang="en-GB" altLang="en-US" sz="2000" b="1" dirty="0" smtClean="0"/>
              <a:t>child class can exist independently</a:t>
            </a:r>
            <a:r>
              <a:rPr lang="en-GB" altLang="en-US" sz="2000" dirty="0" smtClean="0"/>
              <a:t> of the parent class. Removing the parent does not affect the child class</a:t>
            </a:r>
            <a:r>
              <a:rPr lang="en-GB" altLang="en-US" sz="2000" dirty="0"/>
              <a:t> </a:t>
            </a:r>
            <a:r>
              <a:rPr lang="en-GB" altLang="en-US" sz="2000" dirty="0" smtClean="0"/>
              <a:t>(</a:t>
            </a:r>
            <a:r>
              <a:rPr lang="en-GB" altLang="en-US" sz="2000" b="1" dirty="0" smtClean="0"/>
              <a:t>UML </a:t>
            </a:r>
            <a:r>
              <a:rPr lang="en-GB" altLang="en-US" sz="2000" b="1" dirty="0"/>
              <a:t>diamond </a:t>
            </a:r>
            <a:r>
              <a:rPr lang="en-GB" altLang="en-US" sz="2000" b="1" dirty="0" smtClean="0"/>
              <a:t>symbol </a:t>
            </a:r>
            <a:r>
              <a:rPr lang="en-GB" altLang="en-US" sz="2000" dirty="0" smtClean="0"/>
              <a:t>on </a:t>
            </a:r>
            <a:r>
              <a:rPr lang="en-GB" altLang="en-US" sz="2000" dirty="0"/>
              <a:t>next slide)</a:t>
            </a:r>
          </a:p>
          <a:p>
            <a:pPr lvl="1"/>
            <a:r>
              <a:rPr lang="en-GB" altLang="en-US" sz="2000" dirty="0"/>
              <a:t>Computer </a:t>
            </a:r>
            <a:r>
              <a:rPr lang="en-GB" altLang="en-US" sz="2000" b="1" dirty="0"/>
              <a:t>has</a:t>
            </a:r>
            <a:r>
              <a:rPr lang="en-GB" altLang="en-US" sz="2000" dirty="0"/>
              <a:t> disk storage </a:t>
            </a:r>
            <a:r>
              <a:rPr lang="en-GB" altLang="en-US" sz="2000" dirty="0" smtClean="0"/>
              <a:t>devices (storage devices exist apart from computer)</a:t>
            </a:r>
          </a:p>
          <a:p>
            <a:r>
              <a:rPr lang="en-GB" altLang="en-US" sz="2400" dirty="0" smtClean="0">
                <a:solidFill>
                  <a:srgbClr val="0070C0"/>
                </a:solidFill>
              </a:rPr>
              <a:t>Composition</a:t>
            </a:r>
            <a:endParaRPr lang="en-GB" altLang="en-US" sz="2400" dirty="0"/>
          </a:p>
          <a:p>
            <a:pPr lvl="1"/>
            <a:r>
              <a:rPr lang="en-GB" altLang="en-US" sz="2000" dirty="0" smtClean="0"/>
              <a:t>a whole-part relationship where the </a:t>
            </a:r>
            <a:r>
              <a:rPr lang="en-GB" altLang="en-US" sz="2000" b="1" dirty="0" smtClean="0"/>
              <a:t>child cannot be removed</a:t>
            </a:r>
            <a:r>
              <a:rPr lang="en-GB" altLang="en-US" sz="2000" dirty="0" smtClean="0"/>
              <a:t>; they can’t exist separately</a:t>
            </a:r>
          </a:p>
          <a:p>
            <a:pPr lvl="1"/>
            <a:r>
              <a:rPr lang="en-GB" altLang="en-US" sz="2000" dirty="0" smtClean="0"/>
              <a:t>Order </a:t>
            </a:r>
            <a:r>
              <a:rPr lang="en-GB" altLang="en-US" sz="2000" b="1" dirty="0" smtClean="0"/>
              <a:t>uses</a:t>
            </a:r>
            <a:r>
              <a:rPr lang="en-GB" altLang="en-US" sz="2000" dirty="0" smtClean="0"/>
              <a:t> </a:t>
            </a:r>
            <a:r>
              <a:rPr lang="en-GB" altLang="en-US" sz="2000" dirty="0" err="1" smtClean="0"/>
              <a:t>OrderItems</a:t>
            </a:r>
            <a:r>
              <a:rPr lang="en-GB" altLang="en-US" sz="2000" dirty="0" smtClean="0"/>
              <a:t> (without the </a:t>
            </a:r>
            <a:r>
              <a:rPr lang="en-GB" altLang="en-US" sz="2000" dirty="0" err="1" smtClean="0"/>
              <a:t>OrderItem</a:t>
            </a:r>
            <a:r>
              <a:rPr lang="en-GB" altLang="en-US" sz="2000" dirty="0" smtClean="0"/>
              <a:t>(s), there is no Order)</a:t>
            </a:r>
            <a:endParaRPr lang="en-GB" altLang="en-US" sz="2000" dirty="0"/>
          </a:p>
          <a:p>
            <a:pPr lvl="1"/>
            <a:r>
              <a:rPr lang="en-GB" altLang="en-US" sz="2000" dirty="0"/>
              <a:t>Chip </a:t>
            </a:r>
            <a:r>
              <a:rPr lang="en-GB" altLang="en-US" sz="2000" b="1" dirty="0" smtClean="0"/>
              <a:t>uses</a:t>
            </a:r>
            <a:r>
              <a:rPr lang="en-GB" altLang="en-US" sz="2000" dirty="0" smtClean="0"/>
              <a:t> </a:t>
            </a:r>
            <a:r>
              <a:rPr lang="en-GB" altLang="en-US" sz="2000" dirty="0"/>
              <a:t>circuits </a:t>
            </a:r>
            <a:r>
              <a:rPr lang="en-GB" altLang="en-US" sz="2000" dirty="0" smtClean="0"/>
              <a:t>(without the circuit(s), there is no chip)</a:t>
            </a:r>
            <a:endParaRPr lang="en-GB" altLang="en-US" sz="2000" dirty="0"/>
          </a:p>
          <a:p>
            <a:endParaRPr lang="en-US" dirty="0"/>
          </a:p>
        </p:txBody>
      </p:sp>
      <p:sp>
        <p:nvSpPr>
          <p:cNvPr id="5" name="Slide Number Placeholder 5"/>
          <p:cNvSpPr>
            <a:spLocks noGrp="1"/>
          </p:cNvSpPr>
          <p:nvPr>
            <p:ph type="sldNum" sz="quarter" idx="4"/>
          </p:nvPr>
        </p:nvSpPr>
        <p:spPr>
          <a:prstGeom prst="rect">
            <a:avLst/>
          </a:prstGeom>
        </p:spPr>
        <p:txBody>
          <a:bodyPr/>
          <a:lstStyle/>
          <a:p>
            <a:fld id="{A812E272-91DF-417A-A46B-54880740457B}" type="slidenum">
              <a:rPr lang="en-US" altLang="en-US"/>
              <a:pPr/>
              <a:t>27</a:t>
            </a:fld>
            <a:endParaRPr lang="en-US" altLang="en-US"/>
          </a:p>
        </p:txBody>
      </p:sp>
      <p:sp>
        <p:nvSpPr>
          <p:cNvPr id="4"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25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122238"/>
            <a:ext cx="7543800" cy="1020762"/>
          </a:xfrm>
        </p:spPr>
        <p:txBody>
          <a:bodyPr/>
          <a:lstStyle/>
          <a:p>
            <a:r>
              <a:rPr lang="en-US" altLang="en-US" sz="3200"/>
              <a:t>Whole Part Relationships</a:t>
            </a:r>
            <a:r>
              <a:rPr lang="en-US" altLang="en-US" sz="2800"/>
              <a:t/>
            </a:r>
            <a:br>
              <a:rPr lang="en-US" altLang="en-US" sz="2800"/>
            </a:br>
            <a:r>
              <a:rPr lang="en-US" altLang="en-US" sz="2800"/>
              <a:t>Computer and its Parts</a:t>
            </a:r>
            <a:endParaRPr lang="en-US" altLang="en-US" sz="2000"/>
          </a:p>
        </p:txBody>
      </p:sp>
      <p:sp>
        <p:nvSpPr>
          <p:cNvPr id="6"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7" name="Slide Number Placeholder 5"/>
          <p:cNvSpPr>
            <a:spLocks noGrp="1"/>
          </p:cNvSpPr>
          <p:nvPr>
            <p:ph type="sldNum" sz="quarter" idx="4"/>
          </p:nvPr>
        </p:nvSpPr>
        <p:spPr>
          <a:xfrm>
            <a:off x="8001000" y="6248400"/>
            <a:ext cx="1143000" cy="457200"/>
          </a:xfrm>
          <a:prstGeom prst="rect">
            <a:avLst/>
          </a:prstGeom>
        </p:spPr>
        <p:txBody>
          <a:bodyPr/>
          <a:lstStyle/>
          <a:p>
            <a:fld id="{234BCE85-C2C7-4172-A778-2B5DC2334EF2}" type="slidenum">
              <a:rPr lang="en-US" altLang="en-US"/>
              <a:pPr/>
              <a:t>28</a:t>
            </a:fld>
            <a:endParaRPr lang="en-US" altLang="en-US"/>
          </a:p>
        </p:txBody>
      </p:sp>
      <p:sp>
        <p:nvSpPr>
          <p:cNvPr id="326659" name="Rectangle 3"/>
          <p:cNvSpPr>
            <a:spLocks noChangeArrowheads="1"/>
          </p:cNvSpPr>
          <p:nvPr/>
        </p:nvSpPr>
        <p:spPr bwMode="auto">
          <a:xfrm>
            <a:off x="533400" y="16764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sz="2400"/>
          </a:p>
        </p:txBody>
      </p:sp>
      <p:sp>
        <p:nvSpPr>
          <p:cNvPr id="2" name="Content Placeholder 1"/>
          <p:cNvSpPr>
            <a:spLocks noGrp="1"/>
          </p:cNvSpPr>
          <p:nvPr>
            <p:ph idx="1"/>
          </p:nvPr>
        </p:nvSpPr>
        <p:spPr>
          <a:xfrm>
            <a:off x="381000" y="1412874"/>
            <a:ext cx="3048000" cy="1754326"/>
          </a:xfrm>
        </p:spPr>
        <p:txBody>
          <a:bodyPr/>
          <a:lstStyle/>
          <a:p>
            <a:r>
              <a:rPr lang="en-GB" altLang="en-US" sz="2000" dirty="0" smtClean="0"/>
              <a:t>Composition</a:t>
            </a:r>
            <a:endParaRPr lang="en-GB" altLang="en-US" sz="2000" dirty="0"/>
          </a:p>
          <a:p>
            <a:pPr lvl="1"/>
            <a:r>
              <a:rPr lang="en-GB" altLang="en-US" sz="1600" dirty="0" smtClean="0"/>
              <a:t>Describing Computer needs description about Processor, </a:t>
            </a:r>
            <a:r>
              <a:rPr lang="en-GB" altLang="en-US" sz="1600" dirty="0" err="1" smtClean="0"/>
              <a:t>MainMemory</a:t>
            </a:r>
            <a:r>
              <a:rPr lang="en-GB" altLang="en-US" sz="1600" dirty="0" smtClean="0"/>
              <a:t>, etc.</a:t>
            </a:r>
            <a:endParaRPr lang="en-GB" altLang="en-US" sz="1600" dirty="0"/>
          </a:p>
          <a:p>
            <a:endParaRPr lang="en-US" dirty="0"/>
          </a:p>
        </p:txBody>
      </p:sp>
      <p:pic>
        <p:nvPicPr>
          <p:cNvPr id="5" name="Picture 4"/>
          <p:cNvPicPr>
            <a:picLocks noChangeAspect="1"/>
          </p:cNvPicPr>
          <p:nvPr/>
        </p:nvPicPr>
        <p:blipFill>
          <a:blip r:embed="rId4"/>
          <a:stretch>
            <a:fillRect/>
          </a:stretch>
        </p:blipFill>
        <p:spPr>
          <a:xfrm>
            <a:off x="3556535" y="838200"/>
            <a:ext cx="5543550" cy="46005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66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381000" y="230188"/>
            <a:ext cx="8382000" cy="498598"/>
          </a:xfrm>
        </p:spPr>
        <p:txBody>
          <a:bodyPr/>
          <a:lstStyle/>
          <a:p>
            <a:r>
              <a:rPr lang="en-GB" altLang="en-US" sz="3600" dirty="0" smtClean="0"/>
              <a:t>UML </a:t>
            </a:r>
            <a:r>
              <a:rPr lang="en-GB" altLang="en-US" sz="3600" dirty="0"/>
              <a:t>Relationships</a:t>
            </a:r>
            <a:endParaRPr lang="en-US" altLang="en-US" sz="3600" dirty="0"/>
          </a:p>
        </p:txBody>
      </p:sp>
      <p:sp>
        <p:nvSpPr>
          <p:cNvPr id="2" name="Content Placeholder 1"/>
          <p:cNvSpPr>
            <a:spLocks noGrp="1"/>
          </p:cNvSpPr>
          <p:nvPr>
            <p:ph idx="1"/>
          </p:nvPr>
        </p:nvSpPr>
        <p:spPr>
          <a:xfrm>
            <a:off x="304800" y="1085195"/>
            <a:ext cx="8610600" cy="2622256"/>
          </a:xfrm>
        </p:spPr>
        <p:txBody>
          <a:bodyPr/>
          <a:lstStyle/>
          <a:p>
            <a:r>
              <a:rPr lang="en-GB" altLang="en-US" sz="2800" dirty="0" smtClean="0"/>
              <a:t>Three </a:t>
            </a:r>
            <a:r>
              <a:rPr lang="en-GB" altLang="en-US" sz="2800" dirty="0"/>
              <a:t>types of </a:t>
            </a:r>
            <a:r>
              <a:rPr lang="en-GB" altLang="en-US" sz="2800" b="1" i="1" dirty="0"/>
              <a:t>relationships</a:t>
            </a:r>
            <a:r>
              <a:rPr lang="en-GB" altLang="en-US" sz="2800" dirty="0"/>
              <a:t> in </a:t>
            </a:r>
            <a:r>
              <a:rPr lang="en-GB" altLang="en-US" sz="2800" dirty="0" smtClean="0"/>
              <a:t>domain class </a:t>
            </a:r>
            <a:r>
              <a:rPr lang="en-GB" altLang="en-US" sz="2800" dirty="0"/>
              <a:t>diagrams</a:t>
            </a:r>
          </a:p>
          <a:p>
            <a:pPr lvl="1"/>
            <a:r>
              <a:rPr lang="en-GB" altLang="en-US" sz="2400" dirty="0"/>
              <a:t>Association Relationships</a:t>
            </a:r>
          </a:p>
          <a:p>
            <a:pPr lvl="2"/>
            <a:r>
              <a:rPr lang="en-GB" altLang="en-US" sz="2000" dirty="0"/>
              <a:t>A</a:t>
            </a:r>
            <a:r>
              <a:rPr lang="en-GB" altLang="en-US" sz="2000" dirty="0" smtClean="0"/>
              <a:t>ssociations </a:t>
            </a:r>
            <a:r>
              <a:rPr lang="en-GB" altLang="en-US" sz="2000" dirty="0"/>
              <a:t>discussed previously, just like ERD relationships</a:t>
            </a:r>
          </a:p>
          <a:p>
            <a:pPr lvl="1"/>
            <a:r>
              <a:rPr lang="en-GB" altLang="en-US" sz="2400" dirty="0"/>
              <a:t>Whole Part Relationships</a:t>
            </a:r>
          </a:p>
          <a:p>
            <a:pPr lvl="2"/>
            <a:r>
              <a:rPr lang="en-GB" altLang="en-US" sz="2000" dirty="0"/>
              <a:t>One class is a component or part of another class</a:t>
            </a:r>
          </a:p>
          <a:p>
            <a:pPr lvl="1"/>
            <a:r>
              <a:rPr lang="en-GB" altLang="en-US" sz="2400" dirty="0"/>
              <a:t>Generalizations/Specialization Relationships</a:t>
            </a:r>
          </a:p>
          <a:p>
            <a:pPr lvl="2"/>
            <a:r>
              <a:rPr lang="en-GB" altLang="en-US" sz="2000" dirty="0" smtClean="0"/>
              <a:t>Inheritance</a:t>
            </a:r>
            <a:endParaRPr lang="en-GB" altLang="en-US" sz="2000" dirty="0"/>
          </a:p>
        </p:txBody>
      </p:sp>
      <p:sp>
        <p:nvSpPr>
          <p:cNvPr id="5" name="Slide Number Placeholder 5"/>
          <p:cNvSpPr>
            <a:spLocks noGrp="1"/>
          </p:cNvSpPr>
          <p:nvPr>
            <p:ph type="sldNum" sz="quarter" idx="4"/>
          </p:nvPr>
        </p:nvSpPr>
        <p:spPr>
          <a:prstGeom prst="rect">
            <a:avLst/>
          </a:prstGeom>
        </p:spPr>
        <p:txBody>
          <a:bodyPr/>
          <a:lstStyle/>
          <a:p>
            <a:fld id="{3C747777-97A4-4E71-BE7F-652B2A6473D3}" type="slidenum">
              <a:rPr lang="en-US" altLang="en-US"/>
              <a:pPr/>
              <a:t>29</a:t>
            </a:fld>
            <a:endParaRPr lang="en-US" altLang="en-US"/>
          </a:p>
        </p:txBody>
      </p:sp>
      <p:sp>
        <p:nvSpPr>
          <p:cNvPr id="4"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78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381000" y="230188"/>
            <a:ext cx="8382000" cy="498598"/>
          </a:xfrm>
        </p:spPr>
        <p:txBody>
          <a:bodyPr/>
          <a:lstStyle/>
          <a:p>
            <a:r>
              <a:rPr lang="en-US" altLang="en-US" sz="3600" dirty="0" smtClean="0"/>
              <a:t>History</a:t>
            </a:r>
            <a:endParaRPr lang="en-US" altLang="en-US" sz="3600" dirty="0"/>
          </a:p>
        </p:txBody>
      </p:sp>
      <p:sp>
        <p:nvSpPr>
          <p:cNvPr id="6" name="Slide Number Placeholder 6"/>
          <p:cNvSpPr>
            <a:spLocks noGrp="1"/>
          </p:cNvSpPr>
          <p:nvPr>
            <p:ph type="sldNum" sz="quarter" idx="4"/>
          </p:nvPr>
        </p:nvSpPr>
        <p:spPr/>
        <p:txBody>
          <a:bodyPr/>
          <a:lstStyle/>
          <a:p>
            <a:fld id="{424123EF-11A1-4BB7-B1B5-29A0450DF5B0}" type="slidenum">
              <a:rPr lang="en-US" altLang="en-US"/>
              <a:pPr/>
              <a:t>3</a:t>
            </a:fld>
            <a:endParaRPr lang="en-US" altLang="en-US"/>
          </a:p>
        </p:txBody>
      </p:sp>
      <p:sp>
        <p:nvSpPr>
          <p:cNvPr id="5" name="Footer Placeholder 5"/>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a:p>
        </p:txBody>
      </p:sp>
      <p:sp>
        <p:nvSpPr>
          <p:cNvPr id="299011" name="Rectangle 3"/>
          <p:cNvSpPr>
            <a:spLocks noGrp="1" noChangeArrowheads="1"/>
          </p:cNvSpPr>
          <p:nvPr>
            <p:ph type="body" sz="half" idx="4294967295"/>
          </p:nvPr>
        </p:nvSpPr>
        <p:spPr>
          <a:xfrm>
            <a:off x="914400" y="1008063"/>
            <a:ext cx="7670800" cy="5429179"/>
          </a:xfrm>
        </p:spPr>
        <p:txBody>
          <a:bodyPr/>
          <a:lstStyle/>
          <a:p>
            <a:pPr>
              <a:lnSpc>
                <a:spcPct val="80000"/>
              </a:lnSpc>
            </a:pPr>
            <a:r>
              <a:rPr lang="en-NZ" altLang="en-US" sz="2800" dirty="0" smtClean="0"/>
              <a:t>Relational databases were developed in the 1970s</a:t>
            </a:r>
          </a:p>
          <a:p>
            <a:pPr>
              <a:lnSpc>
                <a:spcPct val="80000"/>
              </a:lnSpc>
            </a:pPr>
            <a:r>
              <a:rPr lang="en-NZ" altLang="en-US" sz="2800" dirty="0" smtClean="0"/>
              <a:t>The ERD model was developed to model these systems</a:t>
            </a:r>
          </a:p>
          <a:p>
            <a:pPr>
              <a:lnSpc>
                <a:spcPct val="80000"/>
              </a:lnSpc>
            </a:pPr>
            <a:r>
              <a:rPr lang="en-NZ" altLang="en-US" sz="2800" dirty="0"/>
              <a:t>O</a:t>
            </a:r>
            <a:r>
              <a:rPr lang="en-NZ" altLang="en-US" sz="2800" dirty="0" smtClean="0"/>
              <a:t>bject-oriented programming languages were developed in the 1980s</a:t>
            </a:r>
          </a:p>
          <a:p>
            <a:pPr>
              <a:lnSpc>
                <a:spcPct val="80000"/>
              </a:lnSpc>
            </a:pPr>
            <a:r>
              <a:rPr lang="en-NZ" altLang="en-US" sz="2800" dirty="0" smtClean="0"/>
              <a:t>In the 1990s the UML class diagram was developed to model these systems</a:t>
            </a:r>
          </a:p>
          <a:p>
            <a:pPr>
              <a:lnSpc>
                <a:spcPct val="80000"/>
              </a:lnSpc>
            </a:pPr>
            <a:r>
              <a:rPr lang="en-NZ" altLang="en-US" sz="2800" dirty="0" smtClean="0"/>
              <a:t>The UML developers copied a lot of the notation and ideas from the old ERD</a:t>
            </a:r>
          </a:p>
          <a:p>
            <a:pPr>
              <a:lnSpc>
                <a:spcPct val="80000"/>
              </a:lnSpc>
            </a:pPr>
            <a:r>
              <a:rPr lang="en-NZ" altLang="en-US" sz="2800" dirty="0"/>
              <a:t>B</a:t>
            </a:r>
            <a:r>
              <a:rPr lang="en-NZ" altLang="en-US" sz="2800" dirty="0" smtClean="0"/>
              <a:t>oth models are for modelling things and their relationships </a:t>
            </a:r>
          </a:p>
          <a:p>
            <a:pPr>
              <a:lnSpc>
                <a:spcPct val="80000"/>
              </a:lnSpc>
            </a:pPr>
            <a:r>
              <a:rPr lang="en-NZ" altLang="en-US" sz="2800" dirty="0" smtClean="0"/>
              <a:t>Both models are still used today</a:t>
            </a:r>
            <a:endParaRPr lang="en-GB" altLang="en-US" sz="2800" dirty="0" smtClean="0"/>
          </a:p>
          <a:p>
            <a:pPr>
              <a:lnSpc>
                <a:spcPct val="80000"/>
              </a:lnSpc>
            </a:pPr>
            <a:endParaRPr lang="en-GB" alt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8067688"/>
      </p:ext>
    </p:extLst>
  </p:cSld>
  <p:clrMapOvr>
    <a:masterClrMapping/>
  </p:clrMapOvr>
  <p:transition advTm="833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381000" y="230188"/>
            <a:ext cx="8382000" cy="443198"/>
          </a:xfrm>
        </p:spPr>
        <p:txBody>
          <a:bodyPr/>
          <a:lstStyle/>
          <a:p>
            <a:r>
              <a:rPr lang="en-GB" altLang="en-US" sz="3200" dirty="0"/>
              <a:t>RMO CSMS </a:t>
            </a:r>
            <a:r>
              <a:rPr lang="en-GB" altLang="en-US" sz="3200" dirty="0" smtClean="0"/>
              <a:t>Project - </a:t>
            </a:r>
            <a:r>
              <a:rPr lang="en-GB" altLang="en-US" sz="2800" dirty="0" smtClean="0"/>
              <a:t>Domain Class </a:t>
            </a:r>
            <a:r>
              <a:rPr lang="en-GB" altLang="en-US" sz="2800" dirty="0"/>
              <a:t>Diagrams</a:t>
            </a:r>
            <a:endParaRPr lang="en-US" altLang="en-US" sz="2800" dirty="0"/>
          </a:p>
        </p:txBody>
      </p:sp>
      <p:sp>
        <p:nvSpPr>
          <p:cNvPr id="2" name="Content Placeholder 1"/>
          <p:cNvSpPr>
            <a:spLocks noGrp="1"/>
          </p:cNvSpPr>
          <p:nvPr>
            <p:ph idx="1"/>
          </p:nvPr>
        </p:nvSpPr>
        <p:spPr>
          <a:xfrm>
            <a:off x="273050" y="1048599"/>
            <a:ext cx="8382000" cy="4050340"/>
          </a:xfrm>
        </p:spPr>
        <p:txBody>
          <a:bodyPr/>
          <a:lstStyle/>
          <a:p>
            <a:r>
              <a:rPr lang="en-GB" altLang="en-US" sz="2400" dirty="0"/>
              <a:t>W</a:t>
            </a:r>
            <a:r>
              <a:rPr lang="en-GB" altLang="en-US" sz="2400" dirty="0" smtClean="0"/>
              <a:t>ays </a:t>
            </a:r>
            <a:r>
              <a:rPr lang="en-GB" altLang="en-US" sz="2400" dirty="0"/>
              <a:t>to </a:t>
            </a:r>
            <a:r>
              <a:rPr lang="en-GB" altLang="en-US" sz="2400" dirty="0" smtClean="0"/>
              <a:t>organise </a:t>
            </a:r>
            <a:r>
              <a:rPr lang="en-GB" altLang="en-US" sz="2400" dirty="0"/>
              <a:t>the domain </a:t>
            </a:r>
            <a:r>
              <a:rPr lang="en-GB" altLang="en-US" sz="2400" dirty="0" smtClean="0"/>
              <a:t>class diagram</a:t>
            </a:r>
            <a:endParaRPr lang="en-GB" altLang="en-US" sz="2400" dirty="0"/>
          </a:p>
          <a:p>
            <a:r>
              <a:rPr lang="en-GB" altLang="en-US" sz="2400" dirty="0"/>
              <a:t>RMO CSMS has 27 domain classes </a:t>
            </a:r>
            <a:r>
              <a:rPr lang="en-GB" altLang="en-US" sz="2400" dirty="0" smtClean="0"/>
              <a:t>overall (next slide)</a:t>
            </a:r>
            <a:endParaRPr lang="en-GB" altLang="en-US" sz="2400" dirty="0"/>
          </a:p>
          <a:p>
            <a:pPr lvl="1"/>
            <a:r>
              <a:rPr lang="en-GB" altLang="en-US" sz="2000" dirty="0"/>
              <a:t>C</a:t>
            </a:r>
            <a:r>
              <a:rPr lang="en-GB" altLang="en-US" sz="2000" dirty="0" smtClean="0"/>
              <a:t>reate </a:t>
            </a:r>
            <a:r>
              <a:rPr lang="en-GB" altLang="en-US" sz="2000" dirty="0"/>
              <a:t>one overall domain </a:t>
            </a:r>
            <a:r>
              <a:rPr lang="en-GB" altLang="en-US" sz="2000" dirty="0" smtClean="0"/>
              <a:t>class </a:t>
            </a:r>
            <a:r>
              <a:rPr lang="en-GB" altLang="en-US" sz="2000" dirty="0"/>
              <a:t>diagram </a:t>
            </a:r>
            <a:r>
              <a:rPr lang="en-GB" altLang="en-US" sz="2000" dirty="0" smtClean="0"/>
              <a:t>that gives an overview </a:t>
            </a:r>
            <a:r>
              <a:rPr lang="en-GB" altLang="en-US" sz="2000" dirty="0"/>
              <a:t>of the </a:t>
            </a:r>
            <a:r>
              <a:rPr lang="en-GB" altLang="en-US" sz="2000" dirty="0">
                <a:solidFill>
                  <a:srgbClr val="0070C0"/>
                </a:solidFill>
              </a:rPr>
              <a:t>whole system</a:t>
            </a:r>
          </a:p>
          <a:p>
            <a:pPr lvl="1"/>
            <a:r>
              <a:rPr lang="en-GB" altLang="en-US" sz="2000" dirty="0"/>
              <a:t>For a simpler view break down the model</a:t>
            </a:r>
          </a:p>
          <a:p>
            <a:pPr lvl="1"/>
            <a:r>
              <a:rPr lang="en-GB" altLang="en-US" sz="2000" dirty="0" smtClean="0"/>
              <a:t>Create </a:t>
            </a:r>
            <a:r>
              <a:rPr lang="en-GB" altLang="en-US" sz="2000" dirty="0"/>
              <a:t>one </a:t>
            </a:r>
            <a:r>
              <a:rPr lang="en-GB" altLang="en-US" sz="2000" dirty="0">
                <a:solidFill>
                  <a:srgbClr val="0070C0"/>
                </a:solidFill>
              </a:rPr>
              <a:t>domain </a:t>
            </a:r>
            <a:r>
              <a:rPr lang="en-GB" altLang="en-US" sz="2000" dirty="0" smtClean="0">
                <a:solidFill>
                  <a:srgbClr val="0070C0"/>
                </a:solidFill>
              </a:rPr>
              <a:t>class </a:t>
            </a:r>
            <a:r>
              <a:rPr lang="en-GB" altLang="en-US" sz="2000" dirty="0">
                <a:solidFill>
                  <a:srgbClr val="0070C0"/>
                </a:solidFill>
              </a:rPr>
              <a:t>diagram per subsystem </a:t>
            </a:r>
            <a:endParaRPr lang="en-GB" altLang="en-US" sz="2000" dirty="0" smtClean="0">
              <a:solidFill>
                <a:srgbClr val="0070C0"/>
              </a:solidFill>
            </a:endParaRPr>
          </a:p>
          <a:p>
            <a:r>
              <a:rPr lang="en-GB" altLang="en-US" sz="2400" dirty="0" smtClean="0"/>
              <a:t>Early in a project complete an initial </a:t>
            </a:r>
            <a:r>
              <a:rPr lang="en-GB" altLang="en-US" sz="2400" dirty="0"/>
              <a:t>draft of the domain </a:t>
            </a:r>
            <a:r>
              <a:rPr lang="en-GB" altLang="en-US" sz="2400" dirty="0" smtClean="0"/>
              <a:t>class </a:t>
            </a:r>
            <a:r>
              <a:rPr lang="en-GB" altLang="en-US" sz="2400" dirty="0"/>
              <a:t>diagram </a:t>
            </a:r>
            <a:r>
              <a:rPr lang="en-GB" altLang="en-US" sz="2400" dirty="0" smtClean="0"/>
              <a:t>and kept up to date as things change</a:t>
            </a:r>
          </a:p>
          <a:p>
            <a:r>
              <a:rPr lang="en-GB" altLang="en-US" sz="2400" dirty="0" smtClean="0"/>
              <a:t>The domain class diagram can be used to organise who does what on a large development project (by subsystem) </a:t>
            </a:r>
          </a:p>
          <a:p>
            <a:pPr marL="0" indent="0">
              <a:buNone/>
            </a:pPr>
            <a:endParaRPr lang="en-US" dirty="0"/>
          </a:p>
        </p:txBody>
      </p:sp>
      <p:sp>
        <p:nvSpPr>
          <p:cNvPr id="5" name="Slide Number Placeholder 5"/>
          <p:cNvSpPr>
            <a:spLocks noGrp="1"/>
          </p:cNvSpPr>
          <p:nvPr>
            <p:ph type="sldNum" sz="quarter" idx="4"/>
          </p:nvPr>
        </p:nvSpPr>
        <p:spPr>
          <a:prstGeom prst="rect">
            <a:avLst/>
          </a:prstGeom>
        </p:spPr>
        <p:txBody>
          <a:bodyPr/>
          <a:lstStyle/>
          <a:p>
            <a:fld id="{637110E5-336D-49B9-87F4-75A8452BA389}" type="slidenum">
              <a:rPr lang="en-US" altLang="en-US"/>
              <a:pPr/>
              <a:t>30</a:t>
            </a:fld>
            <a:endParaRPr lang="en-US" altLang="en-US"/>
          </a:p>
        </p:txBody>
      </p:sp>
      <p:sp>
        <p:nvSpPr>
          <p:cNvPr id="4"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045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228600" y="457200"/>
            <a:ext cx="3276600" cy="941796"/>
          </a:xfrm>
        </p:spPr>
        <p:txBody>
          <a:bodyPr/>
          <a:lstStyle/>
          <a:p>
            <a:r>
              <a:rPr lang="en-GB" altLang="en-US" sz="2800" dirty="0"/>
              <a:t>RMO CSMS Project</a:t>
            </a:r>
            <a:br>
              <a:rPr lang="en-GB" altLang="en-US" sz="2800" dirty="0"/>
            </a:br>
            <a:r>
              <a:rPr lang="en-GB" altLang="en-US" sz="2000" dirty="0"/>
              <a:t>Complete Domain </a:t>
            </a:r>
            <a:r>
              <a:rPr lang="en-GB" altLang="en-US" sz="2000" dirty="0" smtClean="0"/>
              <a:t>Class </a:t>
            </a:r>
            <a:r>
              <a:rPr lang="en-GB" altLang="en-US" sz="2000" dirty="0"/>
              <a:t>Diagram</a:t>
            </a:r>
            <a:endParaRPr lang="en-US" altLang="en-US" sz="2000" dirty="0"/>
          </a:p>
        </p:txBody>
      </p:sp>
      <p:sp>
        <p:nvSpPr>
          <p:cNvPr id="4"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5" name="Slide Number Placeholder 5"/>
          <p:cNvSpPr>
            <a:spLocks noGrp="1"/>
          </p:cNvSpPr>
          <p:nvPr>
            <p:ph type="sldNum" sz="quarter" idx="4"/>
          </p:nvPr>
        </p:nvSpPr>
        <p:spPr>
          <a:xfrm>
            <a:off x="8001000" y="6248400"/>
            <a:ext cx="1143000" cy="457200"/>
          </a:xfrm>
          <a:prstGeom prst="rect">
            <a:avLst/>
          </a:prstGeom>
        </p:spPr>
        <p:txBody>
          <a:bodyPr/>
          <a:lstStyle/>
          <a:p>
            <a:fld id="{1EC66371-C82F-40EF-BCF5-2DD6565C8AAD}" type="slidenum">
              <a:rPr lang="en-US" altLang="en-US"/>
              <a:pPr/>
              <a:t>31</a:t>
            </a:fld>
            <a:endParaRPr lang="en-US" altLang="en-US"/>
          </a:p>
        </p:txBody>
      </p:sp>
      <p:pic>
        <p:nvPicPr>
          <p:cNvPr id="6" name="Picture 5"/>
          <p:cNvPicPr>
            <a:picLocks noChangeAspect="1"/>
          </p:cNvPicPr>
          <p:nvPr/>
        </p:nvPicPr>
        <p:blipFill>
          <a:blip r:embed="rId4"/>
          <a:stretch>
            <a:fillRect/>
          </a:stretch>
        </p:blipFill>
        <p:spPr>
          <a:xfrm>
            <a:off x="4038600" y="57580"/>
            <a:ext cx="4039657" cy="619082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24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228600" y="457200"/>
            <a:ext cx="3048000" cy="941796"/>
          </a:xfrm>
        </p:spPr>
        <p:txBody>
          <a:bodyPr/>
          <a:lstStyle/>
          <a:p>
            <a:r>
              <a:rPr lang="en-GB" altLang="en-US" sz="2800" dirty="0"/>
              <a:t>RMO CSMS Project</a:t>
            </a:r>
            <a:br>
              <a:rPr lang="en-GB" altLang="en-US" sz="2800" dirty="0"/>
            </a:br>
            <a:r>
              <a:rPr lang="en-GB" altLang="en-US" sz="2000" dirty="0"/>
              <a:t>Sales Subsystem </a:t>
            </a:r>
            <a:r>
              <a:rPr lang="en-GB" altLang="en-US" sz="2000" dirty="0" smtClean="0"/>
              <a:t/>
            </a:r>
            <a:br>
              <a:rPr lang="en-GB" altLang="en-US" sz="2000" dirty="0" smtClean="0"/>
            </a:br>
            <a:r>
              <a:rPr lang="en-GB" altLang="en-US" sz="2000" dirty="0" smtClean="0"/>
              <a:t>Domain Class Diagram</a:t>
            </a:r>
            <a:endParaRPr lang="en-US" altLang="en-US" sz="2000" dirty="0"/>
          </a:p>
        </p:txBody>
      </p:sp>
      <p:sp>
        <p:nvSpPr>
          <p:cNvPr id="4"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5" name="Slide Number Placeholder 5"/>
          <p:cNvSpPr>
            <a:spLocks noGrp="1"/>
          </p:cNvSpPr>
          <p:nvPr>
            <p:ph type="sldNum" sz="quarter" idx="4"/>
          </p:nvPr>
        </p:nvSpPr>
        <p:spPr>
          <a:xfrm>
            <a:off x="8001000" y="6248400"/>
            <a:ext cx="1143000" cy="457200"/>
          </a:xfrm>
          <a:prstGeom prst="rect">
            <a:avLst/>
          </a:prstGeom>
        </p:spPr>
        <p:txBody>
          <a:bodyPr/>
          <a:lstStyle/>
          <a:p>
            <a:fld id="{136A0BD1-D1C0-4438-A8D5-42D1BC70C958}" type="slidenum">
              <a:rPr lang="en-US" altLang="en-US"/>
              <a:pPr/>
              <a:t>32</a:t>
            </a:fld>
            <a:endParaRPr lang="en-US" altLang="en-US"/>
          </a:p>
        </p:txBody>
      </p:sp>
      <p:pic>
        <p:nvPicPr>
          <p:cNvPr id="3" name="Picture 2"/>
          <p:cNvPicPr>
            <a:picLocks noChangeAspect="1"/>
          </p:cNvPicPr>
          <p:nvPr/>
        </p:nvPicPr>
        <p:blipFill>
          <a:blip r:embed="rId4"/>
          <a:stretch>
            <a:fillRect/>
          </a:stretch>
        </p:blipFill>
        <p:spPr>
          <a:xfrm>
            <a:off x="3481744" y="76200"/>
            <a:ext cx="5281257" cy="61722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577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228600" y="457200"/>
            <a:ext cx="2667000" cy="941796"/>
          </a:xfrm>
        </p:spPr>
        <p:txBody>
          <a:bodyPr/>
          <a:lstStyle/>
          <a:p>
            <a:r>
              <a:rPr lang="en-GB" altLang="en-US" sz="2800" dirty="0"/>
              <a:t>RMO CSMS Project</a:t>
            </a:r>
            <a:br>
              <a:rPr lang="en-GB" altLang="en-US" sz="2800" dirty="0"/>
            </a:br>
            <a:r>
              <a:rPr lang="en-GB" altLang="en-US" sz="2000" dirty="0"/>
              <a:t>Customer Account Subsystem Domain </a:t>
            </a:r>
            <a:r>
              <a:rPr lang="en-GB" altLang="en-US" sz="2000" dirty="0" smtClean="0"/>
              <a:t>Class </a:t>
            </a:r>
            <a:r>
              <a:rPr lang="en-GB" altLang="en-US" sz="2000" dirty="0"/>
              <a:t>Diagram</a:t>
            </a:r>
            <a:endParaRPr lang="en-US" altLang="en-US" sz="2000" dirty="0"/>
          </a:p>
        </p:txBody>
      </p:sp>
      <p:sp>
        <p:nvSpPr>
          <p:cNvPr id="4"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5" name="Slide Number Placeholder 5"/>
          <p:cNvSpPr>
            <a:spLocks noGrp="1"/>
          </p:cNvSpPr>
          <p:nvPr>
            <p:ph type="sldNum" sz="quarter" idx="4"/>
          </p:nvPr>
        </p:nvSpPr>
        <p:spPr>
          <a:xfrm>
            <a:off x="8001000" y="6248400"/>
            <a:ext cx="1143000" cy="457200"/>
          </a:xfrm>
          <a:prstGeom prst="rect">
            <a:avLst/>
          </a:prstGeom>
        </p:spPr>
        <p:txBody>
          <a:bodyPr/>
          <a:lstStyle/>
          <a:p>
            <a:fld id="{929464C3-D984-4A9F-B193-994271133DDD}" type="slidenum">
              <a:rPr lang="en-US" altLang="en-US"/>
              <a:pPr/>
              <a:t>33</a:t>
            </a:fld>
            <a:endParaRPr lang="en-US" altLang="en-US"/>
          </a:p>
        </p:txBody>
      </p:sp>
      <p:pic>
        <p:nvPicPr>
          <p:cNvPr id="3" name="Picture 2"/>
          <p:cNvPicPr>
            <a:picLocks noChangeAspect="1"/>
          </p:cNvPicPr>
          <p:nvPr/>
        </p:nvPicPr>
        <p:blipFill>
          <a:blip r:embed="rId4"/>
          <a:stretch>
            <a:fillRect/>
          </a:stretch>
        </p:blipFill>
        <p:spPr>
          <a:xfrm>
            <a:off x="2971800" y="137020"/>
            <a:ext cx="5897480" cy="582196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08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altLang="en-US" dirty="0"/>
              <a:t>T</a:t>
            </a:r>
            <a:r>
              <a:rPr lang="en-US" altLang="en-US" dirty="0" smtClean="0"/>
              <a:t>o clarify the main differences</a:t>
            </a:r>
            <a:endParaRPr lang="en-NZ" dirty="0"/>
          </a:p>
        </p:txBody>
      </p:sp>
      <p:sp>
        <p:nvSpPr>
          <p:cNvPr id="3" name="Text Placeholder 2"/>
          <p:cNvSpPr>
            <a:spLocks noGrp="1"/>
          </p:cNvSpPr>
          <p:nvPr>
            <p:ph type="body" idx="1"/>
          </p:nvPr>
        </p:nvSpPr>
        <p:spPr>
          <a:xfrm>
            <a:off x="4876802" y="1094559"/>
            <a:ext cx="4114800" cy="332399"/>
          </a:xfrm>
        </p:spPr>
        <p:txBody>
          <a:bodyPr/>
          <a:lstStyle/>
          <a:p>
            <a:r>
              <a:rPr lang="en-GB" altLang="en-US" sz="2400" dirty="0" smtClean="0"/>
              <a:t>Domain class </a:t>
            </a:r>
            <a:r>
              <a:rPr lang="en-GB" altLang="en-US" sz="2400" dirty="0"/>
              <a:t>diagram</a:t>
            </a:r>
            <a:endParaRPr lang="en-NZ" dirty="0"/>
          </a:p>
        </p:txBody>
      </p:sp>
      <p:sp>
        <p:nvSpPr>
          <p:cNvPr id="4" name="Content Placeholder 3"/>
          <p:cNvSpPr>
            <a:spLocks noGrp="1"/>
          </p:cNvSpPr>
          <p:nvPr>
            <p:ph sz="half" idx="2"/>
          </p:nvPr>
        </p:nvSpPr>
        <p:spPr>
          <a:xfrm>
            <a:off x="4857307" y="1488708"/>
            <a:ext cx="4114802" cy="4950586"/>
          </a:xfrm>
        </p:spPr>
        <p:txBody>
          <a:bodyPr/>
          <a:lstStyle/>
          <a:p>
            <a:r>
              <a:rPr lang="en-NZ" dirty="0" smtClean="0"/>
              <a:t>Relationships between classes are defined by </a:t>
            </a:r>
            <a:r>
              <a:rPr lang="en-NZ" b="1" dirty="0" smtClean="0"/>
              <a:t>associations</a:t>
            </a:r>
          </a:p>
          <a:p>
            <a:r>
              <a:rPr lang="en-NZ" dirty="0" smtClean="0"/>
              <a:t>Associations are in two directions (read separately each way)</a:t>
            </a:r>
          </a:p>
          <a:p>
            <a:pPr lvl="1"/>
            <a:r>
              <a:rPr lang="en-GB" altLang="en-US" dirty="0"/>
              <a:t>A customer places an order</a:t>
            </a:r>
          </a:p>
          <a:p>
            <a:pPr lvl="1"/>
            <a:r>
              <a:rPr lang="en-GB" altLang="en-US" dirty="0"/>
              <a:t>An order is placed by a </a:t>
            </a:r>
            <a:r>
              <a:rPr lang="en-GB" altLang="en-US" dirty="0" smtClean="0"/>
              <a:t>customer</a:t>
            </a:r>
            <a:endParaRPr lang="en-NZ" dirty="0" smtClean="0"/>
          </a:p>
          <a:p>
            <a:r>
              <a:rPr lang="en-NZ" b="1" dirty="0" smtClean="0"/>
              <a:t>multiplicity</a:t>
            </a:r>
            <a:r>
              <a:rPr lang="en-NZ" dirty="0" smtClean="0"/>
              <a:t> is used to identify the number of associations</a:t>
            </a:r>
          </a:p>
          <a:p>
            <a:pPr lvl="1"/>
            <a:r>
              <a:rPr lang="en-NZ" altLang="en-US" sz="1800" dirty="0" smtClean="0"/>
              <a:t>0 to 1; </a:t>
            </a:r>
            <a:r>
              <a:rPr lang="en-GB" altLang="en-US" sz="1800" dirty="0" smtClean="0"/>
              <a:t>1 </a:t>
            </a:r>
            <a:r>
              <a:rPr lang="en-GB" altLang="en-US" sz="1800" dirty="0"/>
              <a:t>to </a:t>
            </a:r>
            <a:r>
              <a:rPr lang="en-GB" altLang="en-US" sz="1800" dirty="0" smtClean="0"/>
              <a:t>1; </a:t>
            </a:r>
            <a:r>
              <a:rPr lang="en-NZ" altLang="en-US" sz="1800" dirty="0" smtClean="0"/>
              <a:t>0 to many; </a:t>
            </a:r>
            <a:r>
              <a:rPr lang="en-GB" altLang="en-US" sz="1800" dirty="0" smtClean="0"/>
              <a:t>1 </a:t>
            </a:r>
            <a:r>
              <a:rPr lang="en-GB" altLang="en-US" sz="1800" dirty="0"/>
              <a:t>to </a:t>
            </a:r>
            <a:r>
              <a:rPr lang="en-GB" altLang="en-US" sz="1800" dirty="0" smtClean="0"/>
              <a:t>many; </a:t>
            </a:r>
          </a:p>
          <a:p>
            <a:pPr lvl="1"/>
            <a:r>
              <a:rPr lang="en-NZ" sz="1800" dirty="0" smtClean="0"/>
              <a:t>Many to many is ALLOWED</a:t>
            </a:r>
          </a:p>
          <a:p>
            <a:r>
              <a:rPr lang="en-NZ" sz="2100" dirty="0" smtClean="0"/>
              <a:t>Classes are used to develop classes in an object-oriented system </a:t>
            </a:r>
          </a:p>
          <a:p>
            <a:r>
              <a:rPr lang="en-NZ" sz="2100" dirty="0" smtClean="0"/>
              <a:t>Classes are instantiated as objects in an executing system </a:t>
            </a:r>
            <a:endParaRPr lang="en-NZ" sz="2100" dirty="0"/>
          </a:p>
        </p:txBody>
      </p:sp>
      <p:sp>
        <p:nvSpPr>
          <p:cNvPr id="5" name="Text Placeholder 4"/>
          <p:cNvSpPr>
            <a:spLocks noGrp="1"/>
          </p:cNvSpPr>
          <p:nvPr>
            <p:ph type="body" sz="quarter" idx="3"/>
          </p:nvPr>
        </p:nvSpPr>
        <p:spPr>
          <a:xfrm>
            <a:off x="209107" y="1080709"/>
            <a:ext cx="4648200" cy="346249"/>
          </a:xfrm>
        </p:spPr>
        <p:txBody>
          <a:bodyPr/>
          <a:lstStyle/>
          <a:p>
            <a:r>
              <a:rPr lang="en-NZ" dirty="0"/>
              <a:t>E</a:t>
            </a:r>
            <a:r>
              <a:rPr lang="en-NZ" dirty="0" smtClean="0"/>
              <a:t>ntity Relationship Diagram (ERD)</a:t>
            </a:r>
            <a:endParaRPr lang="en-NZ" dirty="0"/>
          </a:p>
        </p:txBody>
      </p:sp>
      <p:sp>
        <p:nvSpPr>
          <p:cNvPr id="6" name="Content Placeholder 5"/>
          <p:cNvSpPr>
            <a:spLocks noGrp="1"/>
          </p:cNvSpPr>
          <p:nvPr>
            <p:ph sz="quarter" idx="4"/>
          </p:nvPr>
        </p:nvSpPr>
        <p:spPr>
          <a:xfrm>
            <a:off x="381000" y="1488708"/>
            <a:ext cx="3965574" cy="4304255"/>
          </a:xfrm>
        </p:spPr>
        <p:txBody>
          <a:bodyPr/>
          <a:lstStyle/>
          <a:p>
            <a:r>
              <a:rPr lang="en-NZ" dirty="0" smtClean="0"/>
              <a:t>Relationships between entities are defined by </a:t>
            </a:r>
            <a:r>
              <a:rPr lang="en-NZ" b="1" dirty="0" smtClean="0"/>
              <a:t>relationships</a:t>
            </a:r>
          </a:p>
          <a:p>
            <a:r>
              <a:rPr lang="en-NZ" dirty="0" smtClean="0"/>
              <a:t>Relationships are in two directions (read separately each way)</a:t>
            </a:r>
          </a:p>
          <a:p>
            <a:pPr lvl="1"/>
            <a:r>
              <a:rPr lang="en-GB" altLang="en-US" dirty="0"/>
              <a:t>A customer places an order</a:t>
            </a:r>
          </a:p>
          <a:p>
            <a:pPr lvl="1"/>
            <a:r>
              <a:rPr lang="en-GB" altLang="en-US" dirty="0"/>
              <a:t>An order is placed by a </a:t>
            </a:r>
            <a:r>
              <a:rPr lang="en-GB" altLang="en-US" dirty="0" smtClean="0"/>
              <a:t>customer</a:t>
            </a:r>
            <a:endParaRPr lang="en-NZ" dirty="0" smtClean="0"/>
          </a:p>
          <a:p>
            <a:r>
              <a:rPr lang="en-NZ" b="1" dirty="0" smtClean="0"/>
              <a:t>cardinality</a:t>
            </a:r>
            <a:r>
              <a:rPr lang="en-NZ" dirty="0" smtClean="0"/>
              <a:t> </a:t>
            </a:r>
            <a:r>
              <a:rPr lang="en-NZ" dirty="0"/>
              <a:t>is used to identify the number of </a:t>
            </a:r>
            <a:r>
              <a:rPr lang="en-NZ" dirty="0" smtClean="0"/>
              <a:t>relationships</a:t>
            </a:r>
            <a:endParaRPr lang="en-NZ" dirty="0"/>
          </a:p>
          <a:p>
            <a:pPr lvl="1"/>
            <a:r>
              <a:rPr lang="en-NZ" altLang="en-US" sz="1800" dirty="0"/>
              <a:t>0 to </a:t>
            </a:r>
            <a:r>
              <a:rPr lang="en-NZ" altLang="en-US" sz="1800" dirty="0" smtClean="0"/>
              <a:t>1; </a:t>
            </a:r>
            <a:r>
              <a:rPr lang="en-GB" altLang="en-US" sz="1800" dirty="0" smtClean="0"/>
              <a:t>1 </a:t>
            </a:r>
            <a:r>
              <a:rPr lang="en-GB" altLang="en-US" sz="1800" dirty="0"/>
              <a:t>to </a:t>
            </a:r>
            <a:r>
              <a:rPr lang="en-GB" altLang="en-US" sz="1800" dirty="0" smtClean="0"/>
              <a:t>1; </a:t>
            </a:r>
            <a:r>
              <a:rPr lang="en-NZ" altLang="en-US" sz="1800" dirty="0" smtClean="0"/>
              <a:t>0 </a:t>
            </a:r>
            <a:r>
              <a:rPr lang="en-NZ" altLang="en-US" sz="1800" dirty="0"/>
              <a:t>to </a:t>
            </a:r>
            <a:r>
              <a:rPr lang="en-NZ" altLang="en-US" sz="1800" dirty="0" smtClean="0"/>
              <a:t>many; </a:t>
            </a:r>
            <a:r>
              <a:rPr lang="en-GB" altLang="en-US" sz="1800" dirty="0" smtClean="0"/>
              <a:t>1 </a:t>
            </a:r>
            <a:r>
              <a:rPr lang="en-GB" altLang="en-US" sz="1800" dirty="0"/>
              <a:t>to </a:t>
            </a:r>
            <a:r>
              <a:rPr lang="en-GB" altLang="en-US" sz="1800" dirty="0" smtClean="0"/>
              <a:t>many</a:t>
            </a:r>
          </a:p>
          <a:p>
            <a:pPr lvl="1"/>
            <a:r>
              <a:rPr lang="en-GB" sz="1800" dirty="0" smtClean="0"/>
              <a:t>Many to many must be removed </a:t>
            </a:r>
          </a:p>
          <a:p>
            <a:r>
              <a:rPr lang="en-GB" sz="2100" dirty="0" smtClean="0"/>
              <a:t>ERDs are used to develop relational databases</a:t>
            </a:r>
            <a:endParaRPr lang="en-NZ" sz="2100" dirty="0"/>
          </a:p>
        </p:txBody>
      </p:sp>
      <p:sp>
        <p:nvSpPr>
          <p:cNvPr id="7" name="Slide Number Placeholder 6"/>
          <p:cNvSpPr>
            <a:spLocks noGrp="1"/>
          </p:cNvSpPr>
          <p:nvPr>
            <p:ph type="sldNum" sz="quarter" idx="10"/>
          </p:nvPr>
        </p:nvSpPr>
        <p:spPr/>
        <p:txBody>
          <a:bodyPr/>
          <a:lstStyle/>
          <a:p>
            <a:fld id="{009A3541-B7EF-4A1D-9612-A6ED665B4012}" type="slidenum">
              <a:rPr lang="en-US" altLang="en-US" smtClean="0"/>
              <a:pPr/>
              <a:t>34</a:t>
            </a:fld>
            <a:endParaRPr lang="en-US" altLang="en-US"/>
          </a:p>
        </p:txBody>
      </p:sp>
      <p:sp>
        <p:nvSpPr>
          <p:cNvPr id="8" name="Footer Placeholder 7"/>
          <p:cNvSpPr>
            <a:spLocks noGrp="1"/>
          </p:cNvSpPr>
          <p:nvPr>
            <p:ph type="ftr" sz="quarter" idx="11"/>
          </p:nvPr>
        </p:nvSpPr>
        <p:spPr/>
        <p:txBody>
          <a:bodyPr/>
          <a:lstStyle/>
          <a:p>
            <a:r>
              <a:rPr lang="en-US" altLang="en-US" smtClean="0"/>
              <a:t>Systems Analysis and Design in a Changing World, 7th Edition – Chapter 4                                                          ©2016. Cengage Learning. All rights reserved.</a:t>
            </a:r>
            <a:endParaRPr lang="en-US" alt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01767866"/>
      </p:ext>
    </p:extLst>
  </p:cSld>
  <p:clrMapOvr>
    <a:masterClrMapping/>
  </p:clrMapOvr>
  <p:transition advTm="861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610600" cy="609398"/>
          </a:xfrm>
        </p:spPr>
        <p:txBody>
          <a:bodyPr/>
          <a:lstStyle/>
          <a:p>
            <a:r>
              <a:rPr lang="en-US" sz="4400" dirty="0" smtClean="0"/>
              <a:t>Design Class Diagram</a:t>
            </a:r>
            <a:endParaRPr lang="en-US" sz="4400" dirty="0"/>
          </a:p>
        </p:txBody>
      </p:sp>
      <p:sp>
        <p:nvSpPr>
          <p:cNvPr id="3" name="Text Placeholder 2"/>
          <p:cNvSpPr>
            <a:spLocks noGrp="1"/>
          </p:cNvSpPr>
          <p:nvPr>
            <p:ph type="body" sz="quarter" idx="10"/>
          </p:nvPr>
        </p:nvSpPr>
        <p:spPr>
          <a:xfrm>
            <a:off x="381000" y="1448983"/>
            <a:ext cx="8382000" cy="2222147"/>
          </a:xfrm>
        </p:spPr>
        <p:txBody>
          <a:bodyPr/>
          <a:lstStyle/>
          <a:p>
            <a:r>
              <a:rPr lang="en-US" i="1" dirty="0" smtClean="0"/>
              <a:t>Is just a more detailed version of the domain class diagram</a:t>
            </a:r>
          </a:p>
          <a:p>
            <a:pPr lvl="1"/>
            <a:r>
              <a:rPr lang="en-US" dirty="0" smtClean="0"/>
              <a:t>Domain class diagrams are elaborated into Class Diagram(s) </a:t>
            </a:r>
          </a:p>
          <a:p>
            <a:pPr lvl="1"/>
            <a:r>
              <a:rPr lang="en-US" dirty="0" smtClean="0"/>
              <a:t>Elaborated = just add more detail </a:t>
            </a:r>
          </a:p>
        </p:txBody>
      </p:sp>
      <p:sp>
        <p:nvSpPr>
          <p:cNvPr id="4" name="Footer Placeholder 3"/>
          <p:cNvSpPr>
            <a:spLocks noGrp="1"/>
          </p:cNvSpPr>
          <p:nvPr>
            <p:ph type="ftr" sz="quarter" idx="3"/>
          </p:nvPr>
        </p:nvSpPr>
        <p:spPr/>
        <p:txBody>
          <a:bodyPr/>
          <a:lstStyle/>
          <a:p>
            <a:r>
              <a:rPr lang="en-US" smtClean="0"/>
              <a:t>Systems Analysis and Design in a Changing World, 7th Ed - Chapter 6                                               ©2016. Cengage Learning. All rights reserved.</a:t>
            </a:r>
            <a:endParaRPr lang="en-US"/>
          </a:p>
        </p:txBody>
      </p:sp>
      <p:sp>
        <p:nvSpPr>
          <p:cNvPr id="5" name="Slide Number Placeholder 4"/>
          <p:cNvSpPr>
            <a:spLocks noGrp="1"/>
          </p:cNvSpPr>
          <p:nvPr>
            <p:ph type="sldNum" sz="quarter" idx="4"/>
          </p:nvPr>
        </p:nvSpPr>
        <p:spPr/>
        <p:txBody>
          <a:bodyPr/>
          <a:lstStyle/>
          <a:p>
            <a:fld id="{C3E34EA8-3EAF-49B8-BC05-CB3445FC09FE}" type="slidenum">
              <a:rPr lang="en-US" smtClean="0"/>
              <a:pPr/>
              <a:t>35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32590778"/>
      </p:ext>
    </p:extLst>
  </p:cSld>
  <p:clrMapOvr>
    <a:masterClrMapping/>
  </p:clrMapOvr>
  <p:transition advTm="322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Q</a:t>
            </a:r>
            <a:r>
              <a:rPr lang="en-US" sz="4000" dirty="0" smtClean="0"/>
              <a:t>. </a:t>
            </a:r>
            <a:r>
              <a:rPr lang="en-US" sz="4000" b="1" dirty="0" smtClean="0">
                <a:effectLst/>
              </a:rPr>
              <a:t>What additional detail is added to the domain class diagram to create a design class diagram?</a:t>
            </a:r>
            <a:endParaRPr lang="en-US" sz="4000" dirty="0"/>
          </a:p>
        </p:txBody>
      </p:sp>
      <p:sp>
        <p:nvSpPr>
          <p:cNvPr id="4" name="Footer Placeholder 3"/>
          <p:cNvSpPr>
            <a:spLocks noGrp="1"/>
          </p:cNvSpPr>
          <p:nvPr>
            <p:ph type="ftr" sz="quarter" idx="3"/>
          </p:nvPr>
        </p:nvSpPr>
        <p:spPr/>
        <p:txBody>
          <a:bodyPr/>
          <a:lstStyle/>
          <a:p>
            <a:r>
              <a:rPr lang="en-US" smtClean="0"/>
              <a:t>Systems Analysis and Design in a Changing World, 7th Ed - Chapter 6                                               ©2016. Cengage Learning. All rights reserved.</a:t>
            </a:r>
            <a:endParaRPr lang="en-US"/>
          </a:p>
        </p:txBody>
      </p:sp>
      <p:sp>
        <p:nvSpPr>
          <p:cNvPr id="3" name="Slide Number Placeholder 2"/>
          <p:cNvSpPr>
            <a:spLocks noGrp="1"/>
          </p:cNvSpPr>
          <p:nvPr>
            <p:ph type="sldNum" sz="quarter" idx="4"/>
          </p:nvPr>
        </p:nvSpPr>
        <p:spPr/>
        <p:txBody>
          <a:bodyPr/>
          <a:lstStyle/>
          <a:p>
            <a:fld id="{C3E34EA8-3EAF-49B8-BC05-CB3445FC09FE}" type="slidenum">
              <a:rPr lang="en-US" smtClean="0"/>
              <a:pPr/>
              <a:t>36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58294693"/>
      </p:ext>
    </p:extLst>
  </p:cSld>
  <p:clrMapOvr>
    <a:masterClrMapping/>
  </p:clrMapOvr>
  <p:transition advTm="68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NZ" dirty="0" smtClean="0"/>
              <a:t>Answer</a:t>
            </a:r>
            <a:endParaRPr lang="en-GB" dirty="0"/>
          </a:p>
        </p:txBody>
      </p:sp>
      <p:sp>
        <p:nvSpPr>
          <p:cNvPr id="8" name="Text Placeholder 7"/>
          <p:cNvSpPr>
            <a:spLocks noGrp="1"/>
          </p:cNvSpPr>
          <p:nvPr>
            <p:ph type="body" sz="quarter" idx="10"/>
          </p:nvPr>
        </p:nvSpPr>
        <p:spPr>
          <a:xfrm>
            <a:off x="381000" y="1411552"/>
            <a:ext cx="8382000" cy="5016758"/>
          </a:xfrm>
        </p:spPr>
        <p:txBody>
          <a:bodyPr/>
          <a:lstStyle/>
          <a:p>
            <a:r>
              <a:rPr lang="en-NZ" dirty="0" smtClean="0"/>
              <a:t>More attributes</a:t>
            </a:r>
          </a:p>
          <a:p>
            <a:r>
              <a:rPr lang="en-NZ" dirty="0" smtClean="0"/>
              <a:t>Operations (also called Methods)</a:t>
            </a:r>
          </a:p>
          <a:p>
            <a:r>
              <a:rPr lang="en-NZ" dirty="0" smtClean="0"/>
              <a:t>Visibility indictors </a:t>
            </a:r>
          </a:p>
          <a:p>
            <a:pPr lvl="1"/>
            <a:r>
              <a:rPr lang="en-NZ" dirty="0" smtClean="0"/>
              <a:t>+ public</a:t>
            </a:r>
          </a:p>
          <a:p>
            <a:pPr lvl="1"/>
            <a:r>
              <a:rPr lang="en-NZ" dirty="0" smtClean="0"/>
              <a:t>- private</a:t>
            </a:r>
          </a:p>
          <a:p>
            <a:pPr lvl="1"/>
            <a:r>
              <a:rPr lang="en-NZ" dirty="0" smtClean="0"/>
              <a:t># protected</a:t>
            </a:r>
          </a:p>
          <a:p>
            <a:r>
              <a:rPr lang="en-NZ" dirty="0" smtClean="0"/>
              <a:t>Data types can be included</a:t>
            </a:r>
          </a:p>
          <a:p>
            <a:r>
              <a:rPr lang="en-NZ" dirty="0" smtClean="0"/>
              <a:t>A fully detailed class model can be used to generate programme code (with the right tools)</a:t>
            </a:r>
          </a:p>
          <a:p>
            <a:endParaRPr lang="en-GB" dirty="0"/>
          </a:p>
        </p:txBody>
      </p:sp>
      <p:sp>
        <p:nvSpPr>
          <p:cNvPr id="5" name="Footer Placeholder 4"/>
          <p:cNvSpPr>
            <a:spLocks noGrp="1"/>
          </p:cNvSpPr>
          <p:nvPr>
            <p:ph type="ftr" sz="quarter" idx="3"/>
          </p:nvPr>
        </p:nvSpPr>
        <p:spPr/>
        <p:txBody>
          <a:bodyPr/>
          <a:lstStyle/>
          <a:p>
            <a:r>
              <a:rPr lang="en-US" smtClean="0"/>
              <a:t>Systems Analysis and Design in a Changing World, 7th Ed - Chapter 6                                               ©2016. Cengage Learning. All rights reserved.</a:t>
            </a:r>
            <a:endParaRPr lang="en-US"/>
          </a:p>
        </p:txBody>
      </p:sp>
      <p:sp>
        <p:nvSpPr>
          <p:cNvPr id="6" name="Slide Number Placeholder 5"/>
          <p:cNvSpPr>
            <a:spLocks noGrp="1"/>
          </p:cNvSpPr>
          <p:nvPr>
            <p:ph type="sldNum" sz="quarter" idx="4"/>
          </p:nvPr>
        </p:nvSpPr>
        <p:spPr/>
        <p:txBody>
          <a:bodyPr/>
          <a:lstStyle/>
          <a:p>
            <a:fld id="{C3E34EA8-3EAF-49B8-BC05-CB3445FC09FE}" type="slidenum">
              <a:rPr lang="en-US" smtClean="0"/>
              <a:pPr/>
              <a:t>37</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94239576"/>
      </p:ext>
    </p:extLst>
  </p:cSld>
  <p:clrMapOvr>
    <a:masterClrMapping/>
  </p:clrMapOvr>
  <p:transition advTm="1034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smtClean="0"/>
              <a:t>Design Class Diagram Notation</a:t>
            </a:r>
            <a:endParaRPr lang="en-US" sz="3600" dirty="0"/>
          </a:p>
        </p:txBody>
      </p:sp>
      <p:sp>
        <p:nvSpPr>
          <p:cNvPr id="4" name="Footer Placeholder 3"/>
          <p:cNvSpPr>
            <a:spLocks noGrp="1"/>
          </p:cNvSpPr>
          <p:nvPr>
            <p:ph type="ftr" sz="quarter" idx="3"/>
          </p:nvPr>
        </p:nvSpPr>
        <p:spPr/>
        <p:txBody>
          <a:bodyPr/>
          <a:lstStyle/>
          <a:p>
            <a:r>
              <a:rPr lang="en-US" smtClean="0"/>
              <a:t>Systems Analysis and Design in a Changing World, 7th Edition - Chapter 12                                      ©2016. Cengage Learning. All rights reserved.</a:t>
            </a:r>
            <a:endParaRPr lang="en-US" dirty="0"/>
          </a:p>
        </p:txBody>
      </p:sp>
      <p:pic>
        <p:nvPicPr>
          <p:cNvPr id="7" name="Picture 6"/>
          <p:cNvPicPr>
            <a:picLocks noChangeAspect="1"/>
          </p:cNvPicPr>
          <p:nvPr/>
        </p:nvPicPr>
        <p:blipFill>
          <a:blip r:embed="rId4"/>
          <a:stretch>
            <a:fillRect/>
          </a:stretch>
        </p:blipFill>
        <p:spPr>
          <a:xfrm>
            <a:off x="152400" y="1600200"/>
            <a:ext cx="7140559" cy="4259949"/>
          </a:xfrm>
          <a:prstGeom prst="rect">
            <a:avLst/>
          </a:prstGeom>
        </p:spPr>
      </p:pic>
      <p:sp>
        <p:nvSpPr>
          <p:cNvPr id="8" name="Slide Number Placeholder 7"/>
          <p:cNvSpPr>
            <a:spLocks noGrp="1"/>
          </p:cNvSpPr>
          <p:nvPr>
            <p:ph type="sldNum" sz="quarter" idx="4"/>
          </p:nvPr>
        </p:nvSpPr>
        <p:spPr/>
        <p:txBody>
          <a:bodyPr/>
          <a:lstStyle/>
          <a:p>
            <a:fld id="{9A3097D1-4A93-4B7A-BBE1-885081016469}" type="slidenum">
              <a:rPr lang="en-US" smtClean="0"/>
              <a:pPr/>
              <a:t>38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38370643"/>
      </p:ext>
    </p:extLst>
  </p:cSld>
  <p:clrMapOvr>
    <a:masterClrMapping/>
  </p:clrMapOvr>
  <p:transition advTm="917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2438400" cy="1661993"/>
          </a:xfrm>
        </p:spPr>
        <p:txBody>
          <a:bodyPr/>
          <a:lstStyle/>
          <a:p>
            <a:r>
              <a:rPr lang="en-US" sz="2400" dirty="0" smtClean="0"/>
              <a:t>A partial design class diagram showing attributes,  operations and visibility indicators</a:t>
            </a:r>
            <a:endParaRPr lang="en-US" sz="2400" dirty="0"/>
          </a:p>
        </p:txBody>
      </p:sp>
      <p:sp>
        <p:nvSpPr>
          <p:cNvPr id="3" name="Footer Placeholder 2"/>
          <p:cNvSpPr>
            <a:spLocks noGrp="1"/>
          </p:cNvSpPr>
          <p:nvPr>
            <p:ph type="ftr" sz="quarter" idx="3"/>
          </p:nvPr>
        </p:nvSpPr>
        <p:spPr/>
        <p:txBody>
          <a:bodyPr/>
          <a:lstStyle/>
          <a:p>
            <a:r>
              <a:rPr lang="en-US" smtClean="0"/>
              <a:t>Systems Analysis and Design in a Changing World, 7th Ed - Chapter 6                                               ©2016. Cengage Learning. All rights reserved.</a:t>
            </a:r>
            <a:endParaRPr lang="en-US"/>
          </a:p>
        </p:txBody>
      </p:sp>
      <p:pic>
        <p:nvPicPr>
          <p:cNvPr id="5" name="Picture 4"/>
          <p:cNvPicPr>
            <a:picLocks noChangeAspect="1"/>
          </p:cNvPicPr>
          <p:nvPr/>
        </p:nvPicPr>
        <p:blipFill>
          <a:blip r:embed="rId4"/>
          <a:stretch>
            <a:fillRect/>
          </a:stretch>
        </p:blipFill>
        <p:spPr>
          <a:xfrm>
            <a:off x="3276600" y="152400"/>
            <a:ext cx="5288738" cy="5677392"/>
          </a:xfrm>
          <a:prstGeom prst="rect">
            <a:avLst/>
          </a:prstGeom>
        </p:spPr>
      </p:pic>
      <p:sp>
        <p:nvSpPr>
          <p:cNvPr id="6" name="Slide Number Placeholder 5"/>
          <p:cNvSpPr>
            <a:spLocks noGrp="1"/>
          </p:cNvSpPr>
          <p:nvPr>
            <p:ph type="sldNum" sz="quarter" idx="4"/>
          </p:nvPr>
        </p:nvSpPr>
        <p:spPr/>
        <p:txBody>
          <a:bodyPr/>
          <a:lstStyle/>
          <a:p>
            <a:fld id="{C3E34EA8-3EAF-49B8-BC05-CB3445FC09FE}" type="slidenum">
              <a:rPr lang="en-US" smtClean="0"/>
              <a:pPr/>
              <a:t>39</a:t>
            </a:fld>
            <a:endParaRPr lang="en-US"/>
          </a:p>
        </p:txBody>
      </p:sp>
      <p:sp>
        <p:nvSpPr>
          <p:cNvPr id="8" name="TextBox 7"/>
          <p:cNvSpPr txBox="1"/>
          <p:nvPr/>
        </p:nvSpPr>
        <p:spPr>
          <a:xfrm>
            <a:off x="308112" y="1981200"/>
            <a:ext cx="2892287" cy="3539430"/>
          </a:xfrm>
          <a:prstGeom prst="rect">
            <a:avLst/>
          </a:prstGeom>
          <a:noFill/>
        </p:spPr>
        <p:txBody>
          <a:bodyPr wrap="square" rtlCol="0">
            <a:spAutoFit/>
          </a:bodyPr>
          <a:lstStyle/>
          <a:p>
            <a:r>
              <a:rPr lang="en-NZ" sz="1600" dirty="0" smtClean="0"/>
              <a:t>NOTES</a:t>
            </a:r>
          </a:p>
          <a:p>
            <a:r>
              <a:rPr lang="en-NZ" sz="1600" dirty="0" smtClean="0"/>
              <a:t>1. The associations can also be shown with simple lines and multiplicity (not with arrow heads, as shown – arrows indicate navigation visibility – calls in a programming language – this detail is excluded from the course)</a:t>
            </a:r>
          </a:p>
          <a:p>
            <a:endParaRPr lang="en-NZ" sz="1600" dirty="0"/>
          </a:p>
          <a:p>
            <a:r>
              <a:rPr lang="en-NZ" sz="1600" dirty="0"/>
              <a:t>2</a:t>
            </a:r>
            <a:r>
              <a:rPr lang="en-NZ" sz="1600" dirty="0" smtClean="0"/>
              <a:t> This example does not show the data types that are included in the previous slide</a:t>
            </a:r>
            <a:endParaRPr lang="en-NZ"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23460776"/>
      </p:ext>
    </p:extLst>
  </p:cSld>
  <p:clrMapOvr>
    <a:masterClrMapping/>
  </p:clrMapOvr>
  <p:transition advTm="743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tLang="en-US" sz="3600"/>
              <a:t>Associations Among Things</a:t>
            </a:r>
          </a:p>
        </p:txBody>
      </p:sp>
      <p:pic>
        <p:nvPicPr>
          <p:cNvPr id="299015" name="Picture 7"/>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742471" y="1047920"/>
            <a:ext cx="7811458" cy="4152560"/>
          </a:xfrm>
          <a:noFill/>
          <a:ln/>
        </p:spPr>
      </p:pic>
      <p:sp>
        <p:nvSpPr>
          <p:cNvPr id="6" name="Slide Number Placeholder 6"/>
          <p:cNvSpPr>
            <a:spLocks noGrp="1"/>
          </p:cNvSpPr>
          <p:nvPr>
            <p:ph type="sldNum" sz="quarter" idx="4"/>
          </p:nvPr>
        </p:nvSpPr>
        <p:spPr/>
        <p:txBody>
          <a:bodyPr/>
          <a:lstStyle/>
          <a:p>
            <a:fld id="{424123EF-11A1-4BB7-B1B5-29A0450DF5B0}" type="slidenum">
              <a:rPr lang="en-US" altLang="en-US"/>
              <a:pPr/>
              <a:t>4</a:t>
            </a:fld>
            <a:endParaRPr lang="en-US" altLang="en-US"/>
          </a:p>
        </p:txBody>
      </p:sp>
      <p:sp>
        <p:nvSpPr>
          <p:cNvPr id="5" name="Footer Placeholder 5"/>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a:p>
        </p:txBody>
      </p:sp>
      <p:cxnSp>
        <p:nvCxnSpPr>
          <p:cNvPr id="3" name="Straight Connector 2"/>
          <p:cNvCxnSpPr/>
          <p:nvPr/>
        </p:nvCxnSpPr>
        <p:spPr>
          <a:xfrm flipV="1">
            <a:off x="2781300" y="1590760"/>
            <a:ext cx="1524000" cy="2286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4953000" y="1600200"/>
            <a:ext cx="1447800" cy="338351"/>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905000" y="2590800"/>
            <a:ext cx="0" cy="1271631"/>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438400" y="2590800"/>
            <a:ext cx="2209800" cy="1295400"/>
          </a:xfrm>
          <a:prstGeom prst="line">
            <a:avLst/>
          </a:prstGeom>
        </p:spPr>
        <p:style>
          <a:lnRef idx="1">
            <a:schemeClr val="dk1"/>
          </a:lnRef>
          <a:fillRef idx="0">
            <a:schemeClr val="dk1"/>
          </a:fillRef>
          <a:effectRef idx="0">
            <a:schemeClr val="dk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36463301"/>
      </p:ext>
    </p:extLst>
  </p:cSld>
  <p:clrMapOvr>
    <a:masterClrMapping/>
  </p:clrMapOvr>
  <p:transition advTm="601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81000" y="230188"/>
            <a:ext cx="8382000" cy="609398"/>
          </a:xfrm>
        </p:spPr>
        <p:txBody>
          <a:bodyPr/>
          <a:lstStyle/>
          <a:p>
            <a:r>
              <a:rPr lang="en-US" altLang="en-US" sz="4400" dirty="0" smtClean="0"/>
              <a:t>Summary of Chapter 4</a:t>
            </a:r>
            <a:endParaRPr lang="en-US" altLang="en-US" sz="4400" dirty="0"/>
          </a:p>
        </p:txBody>
      </p:sp>
      <p:sp>
        <p:nvSpPr>
          <p:cNvPr id="339971" name="Rectangle 3"/>
          <p:cNvSpPr>
            <a:spLocks noGrp="1" noChangeArrowheads="1"/>
          </p:cNvSpPr>
          <p:nvPr>
            <p:ph sz="half" idx="1"/>
          </p:nvPr>
        </p:nvSpPr>
        <p:spPr/>
        <p:txBody>
          <a:bodyPr/>
          <a:lstStyle/>
          <a:p>
            <a:pPr marL="571500" indent="-571500"/>
            <a:endParaRPr lang="en-GB" altLang="en-US" sz="2800"/>
          </a:p>
          <a:p>
            <a:pPr marL="571500" indent="-571500"/>
            <a:endParaRPr lang="en-GB" altLang="en-US" sz="3200"/>
          </a:p>
        </p:txBody>
      </p:sp>
      <p:sp>
        <p:nvSpPr>
          <p:cNvPr id="2" name="Content Placeholder 1"/>
          <p:cNvSpPr>
            <a:spLocks noGrp="1"/>
          </p:cNvSpPr>
          <p:nvPr>
            <p:ph sz="half" idx="2"/>
          </p:nvPr>
        </p:nvSpPr>
        <p:spPr>
          <a:xfrm>
            <a:off x="381000" y="1025105"/>
            <a:ext cx="8382000" cy="3785652"/>
          </a:xfrm>
        </p:spPr>
        <p:txBody>
          <a:bodyPr/>
          <a:lstStyle/>
          <a:p>
            <a:r>
              <a:rPr lang="en-GB" altLang="en-US" dirty="0"/>
              <a:t>This chapter </a:t>
            </a:r>
            <a:r>
              <a:rPr lang="en-GB" altLang="en-US" dirty="0" smtClean="0"/>
              <a:t>focused </a:t>
            </a:r>
            <a:r>
              <a:rPr lang="en-GB" altLang="en-US" dirty="0"/>
              <a:t>on </a:t>
            </a:r>
            <a:r>
              <a:rPr lang="en-GB" altLang="en-US" dirty="0" smtClean="0"/>
              <a:t>domain models for describing functional </a:t>
            </a:r>
            <a:r>
              <a:rPr lang="en-GB" altLang="en-US" dirty="0"/>
              <a:t>requirements </a:t>
            </a:r>
            <a:r>
              <a:rPr lang="en-GB" altLang="en-US" dirty="0" smtClean="0"/>
              <a:t>for a system</a:t>
            </a:r>
            <a:endParaRPr lang="en-GB" altLang="en-US" dirty="0"/>
          </a:p>
          <a:p>
            <a:r>
              <a:rPr lang="en-GB" altLang="en-US" dirty="0"/>
              <a:t>“Things” in the problem domain are identified and </a:t>
            </a:r>
            <a:r>
              <a:rPr lang="en-GB" altLang="en-US" dirty="0" smtClean="0"/>
              <a:t>modelled</a:t>
            </a:r>
          </a:p>
          <a:p>
            <a:r>
              <a:rPr lang="en-GB" altLang="en-US" dirty="0"/>
              <a:t>Two techniques for identifying domain </a:t>
            </a:r>
            <a:r>
              <a:rPr lang="en-GB" altLang="en-US" dirty="0" smtClean="0"/>
              <a:t>classes and data </a:t>
            </a:r>
            <a:r>
              <a:rPr lang="en-GB" altLang="en-US" dirty="0"/>
              <a:t>entities</a:t>
            </a:r>
          </a:p>
          <a:p>
            <a:pPr lvl="1"/>
            <a:r>
              <a:rPr lang="en-GB" altLang="en-US" dirty="0"/>
              <a:t>the brainstorming technique</a:t>
            </a:r>
          </a:p>
          <a:p>
            <a:pPr lvl="1"/>
            <a:r>
              <a:rPr lang="en-GB" altLang="en-US" dirty="0"/>
              <a:t>the noun technique</a:t>
            </a:r>
          </a:p>
          <a:p>
            <a:endParaRPr lang="en-GB" altLang="en-US" dirty="0" smtClean="0"/>
          </a:p>
        </p:txBody>
      </p:sp>
      <p:sp>
        <p:nvSpPr>
          <p:cNvPr id="6" name="Slide Number Placeholder 5"/>
          <p:cNvSpPr>
            <a:spLocks noGrp="1"/>
          </p:cNvSpPr>
          <p:nvPr>
            <p:ph type="sldNum" sz="quarter" idx="4"/>
          </p:nvPr>
        </p:nvSpPr>
        <p:spPr>
          <a:prstGeom prst="rect">
            <a:avLst/>
          </a:prstGeom>
        </p:spPr>
        <p:txBody>
          <a:bodyPr/>
          <a:lstStyle/>
          <a:p>
            <a:fld id="{E59C170C-9135-4BBD-BEEA-24C3BA1E13BE}" type="slidenum">
              <a:rPr lang="en-US" altLang="en-US"/>
              <a:pPr/>
              <a:t>40</a:t>
            </a:fld>
            <a:endParaRPr lang="en-US" altLang="en-US"/>
          </a:p>
        </p:txBody>
      </p:sp>
      <p:sp>
        <p:nvSpPr>
          <p:cNvPr id="5"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227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81000" y="230188"/>
            <a:ext cx="8382000" cy="609398"/>
          </a:xfrm>
        </p:spPr>
        <p:txBody>
          <a:bodyPr/>
          <a:lstStyle/>
          <a:p>
            <a:r>
              <a:rPr lang="en-US" altLang="en-US" sz="4400" dirty="0" smtClean="0"/>
              <a:t>Summary of Chapter 4 </a:t>
            </a:r>
            <a:endParaRPr lang="en-US" altLang="en-US" sz="4400" dirty="0"/>
          </a:p>
        </p:txBody>
      </p:sp>
      <p:sp>
        <p:nvSpPr>
          <p:cNvPr id="339971" name="Rectangle 3"/>
          <p:cNvSpPr>
            <a:spLocks noGrp="1" noChangeArrowheads="1"/>
          </p:cNvSpPr>
          <p:nvPr>
            <p:ph sz="half" idx="1"/>
          </p:nvPr>
        </p:nvSpPr>
        <p:spPr/>
        <p:txBody>
          <a:bodyPr/>
          <a:lstStyle/>
          <a:p>
            <a:pPr marL="571500" indent="-571500"/>
            <a:endParaRPr lang="en-GB" altLang="en-US" sz="2800"/>
          </a:p>
          <a:p>
            <a:pPr marL="571500" indent="-571500"/>
            <a:endParaRPr lang="en-GB" altLang="en-US" sz="3200"/>
          </a:p>
        </p:txBody>
      </p:sp>
      <p:sp>
        <p:nvSpPr>
          <p:cNvPr id="2" name="Content Placeholder 1"/>
          <p:cNvSpPr>
            <a:spLocks noGrp="1"/>
          </p:cNvSpPr>
          <p:nvPr>
            <p:ph sz="half" idx="2"/>
          </p:nvPr>
        </p:nvSpPr>
        <p:spPr>
          <a:xfrm>
            <a:off x="381000" y="1025105"/>
            <a:ext cx="8382000" cy="4247317"/>
          </a:xfrm>
        </p:spPr>
        <p:txBody>
          <a:bodyPr/>
          <a:lstStyle/>
          <a:p>
            <a:r>
              <a:rPr lang="en-GB" altLang="en-US" dirty="0" smtClean="0"/>
              <a:t>A model for showing </a:t>
            </a:r>
            <a:r>
              <a:rPr lang="en-GB" altLang="en-US" dirty="0"/>
              <a:t>the things </a:t>
            </a:r>
            <a:r>
              <a:rPr lang="en-GB" altLang="en-US" dirty="0" smtClean="0"/>
              <a:t>in a system and </a:t>
            </a:r>
            <a:r>
              <a:rPr lang="en-GB" altLang="en-US" dirty="0"/>
              <a:t>how they are related</a:t>
            </a:r>
          </a:p>
          <a:p>
            <a:pPr lvl="1"/>
            <a:r>
              <a:rPr lang="en-GB" altLang="en-US" dirty="0" smtClean="0"/>
              <a:t>Domain </a:t>
            </a:r>
            <a:r>
              <a:rPr lang="en-GB" altLang="en-US" dirty="0"/>
              <a:t>class diagram</a:t>
            </a:r>
          </a:p>
          <a:p>
            <a:pPr lvl="2"/>
            <a:r>
              <a:rPr lang="en-GB" altLang="en-US" dirty="0"/>
              <a:t>models domain classes</a:t>
            </a:r>
          </a:p>
          <a:p>
            <a:pPr lvl="2"/>
            <a:r>
              <a:rPr lang="en-GB" altLang="en-US" dirty="0"/>
              <a:t>used for object-oriented design</a:t>
            </a:r>
          </a:p>
          <a:p>
            <a:pPr lvl="2"/>
            <a:r>
              <a:rPr lang="en-GB" altLang="en-US" dirty="0"/>
              <a:t>this is a UML </a:t>
            </a:r>
            <a:r>
              <a:rPr lang="en-GB" altLang="en-US" dirty="0" smtClean="0"/>
              <a:t>model</a:t>
            </a:r>
          </a:p>
          <a:p>
            <a:pPr lvl="2"/>
            <a:r>
              <a:rPr lang="en-NZ" altLang="en-US" dirty="0" smtClean="0"/>
              <a:t>A class diagram also has operations (or methods). These diagrams have more detail than the domain class diagram and are sometimes called ‘design class diagrams’. These models are used for software design and can be used to produce software code. </a:t>
            </a:r>
            <a:endParaRPr lang="en-GB" altLang="en-US" dirty="0"/>
          </a:p>
          <a:p>
            <a:pPr marL="333362" lvl="1" indent="0">
              <a:buNone/>
            </a:pPr>
            <a:endParaRPr lang="en-GB" altLang="en-US" dirty="0"/>
          </a:p>
          <a:p>
            <a:endParaRPr lang="en-US" dirty="0"/>
          </a:p>
        </p:txBody>
      </p:sp>
      <p:sp>
        <p:nvSpPr>
          <p:cNvPr id="6" name="Slide Number Placeholder 5"/>
          <p:cNvSpPr>
            <a:spLocks noGrp="1"/>
          </p:cNvSpPr>
          <p:nvPr>
            <p:ph type="sldNum" sz="quarter" idx="4"/>
          </p:nvPr>
        </p:nvSpPr>
        <p:spPr>
          <a:prstGeom prst="rect">
            <a:avLst/>
          </a:prstGeom>
        </p:spPr>
        <p:txBody>
          <a:bodyPr/>
          <a:lstStyle/>
          <a:p>
            <a:fld id="{E59C170C-9135-4BBD-BEEA-24C3BA1E13BE}" type="slidenum">
              <a:rPr lang="en-US" altLang="en-US"/>
              <a:pPr/>
              <a:t>41</a:t>
            </a:fld>
            <a:endParaRPr lang="en-US" altLang="en-US"/>
          </a:p>
        </p:txBody>
      </p:sp>
      <p:sp>
        <p:nvSpPr>
          <p:cNvPr id="5"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16577571"/>
      </p:ext>
    </p:extLst>
  </p:cSld>
  <p:clrMapOvr>
    <a:masterClrMapping/>
  </p:clrMapOvr>
  <p:transition advTm="84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457200" y="122238"/>
            <a:ext cx="7543800" cy="609398"/>
          </a:xfrm>
        </p:spPr>
        <p:txBody>
          <a:bodyPr/>
          <a:lstStyle/>
          <a:p>
            <a:r>
              <a:rPr lang="en-US" altLang="en-US" sz="4400" dirty="0" smtClean="0"/>
              <a:t>Summary of Chapter 4</a:t>
            </a:r>
            <a:endParaRPr lang="en-US" altLang="en-US" sz="4400" dirty="0"/>
          </a:p>
        </p:txBody>
      </p:sp>
      <p:sp>
        <p:nvSpPr>
          <p:cNvPr id="340995" name="Rectangle 3"/>
          <p:cNvSpPr>
            <a:spLocks noGrp="1" noChangeArrowheads="1"/>
          </p:cNvSpPr>
          <p:nvPr>
            <p:ph idx="1"/>
          </p:nvPr>
        </p:nvSpPr>
        <p:spPr>
          <a:xfrm>
            <a:off x="457200" y="914400"/>
            <a:ext cx="8229600" cy="4918269"/>
          </a:xfrm>
        </p:spPr>
        <p:txBody>
          <a:bodyPr/>
          <a:lstStyle/>
          <a:p>
            <a:r>
              <a:rPr lang="en-GB" altLang="en-US" sz="2800" dirty="0" smtClean="0"/>
              <a:t>There </a:t>
            </a:r>
            <a:r>
              <a:rPr lang="en-GB" altLang="en-US" sz="2800" dirty="0"/>
              <a:t>are </a:t>
            </a:r>
            <a:r>
              <a:rPr lang="en-GB" altLang="en-US" sz="2800" dirty="0" smtClean="0"/>
              <a:t>three </a:t>
            </a:r>
            <a:r>
              <a:rPr lang="en-GB" altLang="en-US" sz="2800" dirty="0"/>
              <a:t>UML class diagram </a:t>
            </a:r>
            <a:r>
              <a:rPr lang="en-GB" altLang="en-US" sz="2800" dirty="0" smtClean="0"/>
              <a:t>relationships</a:t>
            </a:r>
          </a:p>
          <a:p>
            <a:pPr lvl="1"/>
            <a:r>
              <a:rPr lang="en-GB" altLang="en-US" sz="2400" dirty="0" smtClean="0"/>
              <a:t>association relationships</a:t>
            </a:r>
          </a:p>
          <a:p>
            <a:pPr lvl="1"/>
            <a:r>
              <a:rPr lang="en-GB" altLang="en-US" sz="2400" dirty="0" smtClean="0"/>
              <a:t>generalization/specialization </a:t>
            </a:r>
            <a:r>
              <a:rPr lang="en-GB" altLang="en-US" sz="2400" dirty="0"/>
              <a:t>(inheritance) </a:t>
            </a:r>
            <a:r>
              <a:rPr lang="en-GB" altLang="en-US" sz="2400" dirty="0" smtClean="0"/>
              <a:t>relationships</a:t>
            </a:r>
          </a:p>
          <a:p>
            <a:pPr lvl="1"/>
            <a:r>
              <a:rPr lang="en-GB" altLang="en-US" sz="2400" dirty="0" smtClean="0"/>
              <a:t>whole </a:t>
            </a:r>
            <a:r>
              <a:rPr lang="en-GB" altLang="en-US" sz="2400" dirty="0"/>
              <a:t>part relationships</a:t>
            </a:r>
          </a:p>
          <a:p>
            <a:r>
              <a:rPr lang="en-GB" altLang="en-US" sz="2800" dirty="0"/>
              <a:t>Other class diagram </a:t>
            </a:r>
            <a:r>
              <a:rPr lang="en-GB" altLang="en-US" sz="2800" dirty="0" smtClean="0"/>
              <a:t>concepts</a:t>
            </a:r>
          </a:p>
          <a:p>
            <a:pPr lvl="1"/>
            <a:r>
              <a:rPr lang="en-GB" altLang="en-US" sz="2400" dirty="0" smtClean="0"/>
              <a:t>abstract </a:t>
            </a:r>
            <a:r>
              <a:rPr lang="en-GB" altLang="en-US" sz="2400" dirty="0"/>
              <a:t>versus concrete classes, </a:t>
            </a:r>
            <a:r>
              <a:rPr lang="en-GB" altLang="en-US" sz="2400" dirty="0" smtClean="0"/>
              <a:t>compound attributes</a:t>
            </a:r>
          </a:p>
          <a:p>
            <a:pPr lvl="1"/>
            <a:r>
              <a:rPr lang="en-GB" altLang="en-US" sz="2400" dirty="0" smtClean="0"/>
              <a:t>composition </a:t>
            </a:r>
            <a:r>
              <a:rPr lang="en-GB" altLang="en-US" sz="2400" dirty="0"/>
              <a:t>and aggregation, association classes, super classes and </a:t>
            </a:r>
            <a:r>
              <a:rPr lang="en-GB" altLang="en-US" sz="2400" dirty="0" smtClean="0"/>
              <a:t>subclasses</a:t>
            </a:r>
          </a:p>
          <a:p>
            <a:pPr lvl="1"/>
            <a:endParaRPr lang="en-GB" altLang="en-US" sz="2400" dirty="0"/>
          </a:p>
          <a:p>
            <a:pPr lvl="1"/>
            <a:endParaRPr lang="en-GB" altLang="en-US" sz="2400" dirty="0" smtClean="0"/>
          </a:p>
          <a:p>
            <a:pPr lvl="1"/>
            <a:r>
              <a:rPr lang="en-GB" altLang="en-US" sz="2400" dirty="0" smtClean="0"/>
              <a:t>END</a:t>
            </a:r>
            <a:endParaRPr lang="en-GB" altLang="en-US" sz="2400" dirty="0"/>
          </a:p>
          <a:p>
            <a:pPr marL="571500" indent="-571500"/>
            <a:endParaRPr lang="en-GB" altLang="en-US" sz="2800" dirty="0"/>
          </a:p>
        </p:txBody>
      </p:sp>
      <p:sp>
        <p:nvSpPr>
          <p:cNvPr id="5"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6" name="Slide Number Placeholder 5"/>
          <p:cNvSpPr>
            <a:spLocks noGrp="1"/>
          </p:cNvSpPr>
          <p:nvPr>
            <p:ph type="sldNum" sz="quarter" idx="4"/>
          </p:nvPr>
        </p:nvSpPr>
        <p:spPr>
          <a:xfrm>
            <a:off x="8001000" y="6248400"/>
            <a:ext cx="1143000" cy="457200"/>
          </a:xfrm>
          <a:prstGeom prst="rect">
            <a:avLst/>
          </a:prstGeom>
        </p:spPr>
        <p:txBody>
          <a:bodyPr/>
          <a:lstStyle/>
          <a:p>
            <a:fld id="{7FC513CD-63EE-4F1C-B022-BA76668C6F75}" type="slidenum">
              <a:rPr lang="en-US" altLang="en-US"/>
              <a:pPr/>
              <a:t>42</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350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tLang="en-US" sz="3600"/>
              <a:t>Associations Among Things</a:t>
            </a:r>
          </a:p>
        </p:txBody>
      </p:sp>
      <p:sp>
        <p:nvSpPr>
          <p:cNvPr id="6" name="Slide Number Placeholder 6"/>
          <p:cNvSpPr>
            <a:spLocks noGrp="1"/>
          </p:cNvSpPr>
          <p:nvPr>
            <p:ph type="sldNum" sz="quarter" idx="4"/>
          </p:nvPr>
        </p:nvSpPr>
        <p:spPr/>
        <p:txBody>
          <a:bodyPr/>
          <a:lstStyle/>
          <a:p>
            <a:fld id="{424123EF-11A1-4BB7-B1B5-29A0450DF5B0}" type="slidenum">
              <a:rPr lang="en-US" altLang="en-US"/>
              <a:pPr/>
              <a:t>5</a:t>
            </a:fld>
            <a:endParaRPr lang="en-US" altLang="en-US"/>
          </a:p>
        </p:txBody>
      </p:sp>
      <p:sp>
        <p:nvSpPr>
          <p:cNvPr id="5" name="Footer Placeholder 5"/>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a:p>
        </p:txBody>
      </p:sp>
      <p:sp>
        <p:nvSpPr>
          <p:cNvPr id="299011" name="Rectangle 3"/>
          <p:cNvSpPr>
            <a:spLocks noGrp="1" noChangeArrowheads="1"/>
          </p:cNvSpPr>
          <p:nvPr>
            <p:ph type="body" sz="half" idx="4294967295"/>
          </p:nvPr>
        </p:nvSpPr>
        <p:spPr>
          <a:xfrm>
            <a:off x="914400" y="1008063"/>
            <a:ext cx="7086600" cy="5773888"/>
          </a:xfrm>
        </p:spPr>
        <p:txBody>
          <a:bodyPr/>
          <a:lstStyle/>
          <a:p>
            <a:pPr>
              <a:lnSpc>
                <a:spcPct val="80000"/>
              </a:lnSpc>
            </a:pPr>
            <a:r>
              <a:rPr lang="en-GB" altLang="en-US" sz="2800" dirty="0" smtClean="0"/>
              <a:t>In the ERD</a:t>
            </a:r>
          </a:p>
          <a:p>
            <a:pPr lvl="1">
              <a:lnSpc>
                <a:spcPct val="80000"/>
              </a:lnSpc>
            </a:pPr>
            <a:r>
              <a:rPr lang="en-GB" altLang="en-US" sz="2400" dirty="0" smtClean="0"/>
              <a:t>Things are called entities</a:t>
            </a:r>
          </a:p>
          <a:p>
            <a:pPr lvl="1">
              <a:lnSpc>
                <a:spcPct val="80000"/>
              </a:lnSpc>
            </a:pPr>
            <a:r>
              <a:rPr lang="en-GB" altLang="en-US" sz="2400" dirty="0" smtClean="0"/>
              <a:t>Entities are related to one another with a relationship line</a:t>
            </a:r>
          </a:p>
          <a:p>
            <a:pPr lvl="1">
              <a:lnSpc>
                <a:spcPct val="80000"/>
              </a:lnSpc>
            </a:pPr>
            <a:r>
              <a:rPr lang="en-NZ" altLang="en-US" sz="2400" dirty="0" smtClean="0"/>
              <a:t>Constraints are shown with cardinality symbols</a:t>
            </a:r>
          </a:p>
          <a:p>
            <a:pPr lvl="1">
              <a:lnSpc>
                <a:spcPct val="80000"/>
              </a:lnSpc>
            </a:pPr>
            <a:r>
              <a:rPr lang="en-NZ" altLang="en-US" sz="2400" dirty="0" smtClean="0"/>
              <a:t>ERDs are models used to develop relational databases</a:t>
            </a:r>
            <a:endParaRPr lang="en-GB" altLang="en-US" sz="2400" dirty="0" smtClean="0"/>
          </a:p>
          <a:p>
            <a:pPr>
              <a:lnSpc>
                <a:spcPct val="80000"/>
              </a:lnSpc>
            </a:pPr>
            <a:r>
              <a:rPr lang="en-GB" altLang="en-US" sz="2800" dirty="0"/>
              <a:t>In the domain class </a:t>
            </a:r>
            <a:r>
              <a:rPr lang="en-GB" altLang="en-US" sz="2800" dirty="0" smtClean="0"/>
              <a:t>diagram</a:t>
            </a:r>
          </a:p>
          <a:p>
            <a:pPr lvl="1">
              <a:lnSpc>
                <a:spcPct val="80000"/>
              </a:lnSpc>
            </a:pPr>
            <a:r>
              <a:rPr lang="en-GB" altLang="en-US" sz="2400" dirty="0" smtClean="0"/>
              <a:t>Things are called classes</a:t>
            </a:r>
          </a:p>
          <a:p>
            <a:pPr lvl="1">
              <a:lnSpc>
                <a:spcPct val="80000"/>
              </a:lnSpc>
            </a:pPr>
            <a:r>
              <a:rPr lang="en-GB" altLang="en-US" sz="2400" dirty="0" smtClean="0"/>
              <a:t>Classes </a:t>
            </a:r>
            <a:r>
              <a:rPr lang="en-GB" altLang="en-US" sz="2400" dirty="0"/>
              <a:t>are related to one another with an association </a:t>
            </a:r>
            <a:r>
              <a:rPr lang="en-GB" altLang="en-US" sz="2400" dirty="0" smtClean="0"/>
              <a:t>line</a:t>
            </a:r>
          </a:p>
          <a:p>
            <a:pPr lvl="1">
              <a:lnSpc>
                <a:spcPct val="80000"/>
              </a:lnSpc>
            </a:pPr>
            <a:r>
              <a:rPr lang="en-NZ" altLang="en-US" sz="2400" dirty="0" smtClean="0"/>
              <a:t>Constraints are shown with multiplicity symbols</a:t>
            </a:r>
          </a:p>
          <a:p>
            <a:pPr lvl="1">
              <a:lnSpc>
                <a:spcPct val="80000"/>
              </a:lnSpc>
            </a:pPr>
            <a:r>
              <a:rPr lang="en-NZ" altLang="en-US" sz="2400" dirty="0" smtClean="0"/>
              <a:t>Domain class diagrams are models used to develop object-oriented computer systems</a:t>
            </a:r>
            <a:endParaRPr lang="en-GB" altLang="en-US" sz="2400" dirty="0"/>
          </a:p>
          <a:p>
            <a:pPr>
              <a:lnSpc>
                <a:spcPct val="80000"/>
              </a:lnSpc>
            </a:pPr>
            <a:endParaRPr lang="en-GB" altLang="en-US" sz="2800" dirty="0" smtClean="0"/>
          </a:p>
          <a:p>
            <a:pPr>
              <a:lnSpc>
                <a:spcPct val="80000"/>
              </a:lnSpc>
            </a:pPr>
            <a:endParaRPr lang="en-GB" alt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09181455"/>
      </p:ext>
    </p:extLst>
  </p:cSld>
  <p:clrMapOvr>
    <a:masterClrMapping/>
  </p:clrMapOvr>
  <p:transition advTm="614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350838"/>
            <a:ext cx="7543800" cy="664797"/>
          </a:xfrm>
        </p:spPr>
        <p:txBody>
          <a:bodyPr/>
          <a:lstStyle/>
          <a:p>
            <a:r>
              <a:rPr lang="en-US" altLang="en-US" dirty="0" smtClean="0"/>
              <a:t>Introduction</a:t>
            </a:r>
            <a:endParaRPr lang="en-US" altLang="en-US" dirty="0"/>
          </a:p>
        </p:txBody>
      </p:sp>
      <p:sp>
        <p:nvSpPr>
          <p:cNvPr id="132099" name="Rectangle 3"/>
          <p:cNvSpPr>
            <a:spLocks noGrp="1" noChangeArrowheads="1"/>
          </p:cNvSpPr>
          <p:nvPr>
            <p:ph idx="1"/>
          </p:nvPr>
        </p:nvSpPr>
        <p:spPr>
          <a:xfrm>
            <a:off x="304800" y="1219200"/>
            <a:ext cx="8229600" cy="2523768"/>
          </a:xfrm>
        </p:spPr>
        <p:txBody>
          <a:bodyPr/>
          <a:lstStyle/>
          <a:p>
            <a:pPr>
              <a:lnSpc>
                <a:spcPct val="90000"/>
              </a:lnSpc>
            </a:pPr>
            <a:r>
              <a:rPr lang="en-NZ" altLang="en-US" sz="2800" dirty="0" smtClean="0"/>
              <a:t>Things and their relationships (associations) are important for understanding the detail of requirements</a:t>
            </a:r>
            <a:endParaRPr lang="en-GB" altLang="en-US" sz="2800" dirty="0" smtClean="0"/>
          </a:p>
          <a:p>
            <a:pPr lvl="1"/>
            <a:r>
              <a:rPr lang="en-NZ" altLang="en-US" sz="2400" dirty="0" smtClean="0"/>
              <a:t>Things are called domain classes in a domain class diagram</a:t>
            </a:r>
          </a:p>
          <a:p>
            <a:pPr lvl="2"/>
            <a:r>
              <a:rPr lang="en-NZ" altLang="en-US" sz="2000" dirty="0" smtClean="0"/>
              <a:t>Domain classes are used to model object-oriented systems</a:t>
            </a:r>
          </a:p>
          <a:p>
            <a:pPr lvl="2"/>
            <a:r>
              <a:rPr lang="en-NZ" altLang="en-US" sz="2000" dirty="0" smtClean="0"/>
              <a:t>Object-oriented systems are created using object-oriented programming languages such as Java, C#, Smalltalk</a:t>
            </a:r>
          </a:p>
        </p:txBody>
      </p:sp>
      <p:sp>
        <p:nvSpPr>
          <p:cNvPr id="4" name="Footer Placeholder 4"/>
          <p:cNvSpPr>
            <a:spLocks noGrp="1"/>
          </p:cNvSpPr>
          <p:nvPr>
            <p:ph type="ftr" sz="quarter" idx="3"/>
          </p:nvPr>
        </p:nvSpPr>
        <p:spPr>
          <a:xfrm>
            <a:off x="0" y="6248400"/>
            <a:ext cx="5486400" cy="457200"/>
          </a:xfrm>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sp>
        <p:nvSpPr>
          <p:cNvPr id="5" name="Slide Number Placeholder 5"/>
          <p:cNvSpPr>
            <a:spLocks noGrp="1"/>
          </p:cNvSpPr>
          <p:nvPr>
            <p:ph type="sldNum" sz="quarter" idx="4"/>
          </p:nvPr>
        </p:nvSpPr>
        <p:spPr>
          <a:xfrm>
            <a:off x="8001000" y="6248400"/>
            <a:ext cx="1143000" cy="457200"/>
          </a:xfrm>
          <a:prstGeom prst="rect">
            <a:avLst/>
          </a:prstGeom>
        </p:spPr>
        <p:txBody>
          <a:bodyPr/>
          <a:lstStyle/>
          <a:p>
            <a:fld id="{E1A8AB10-79D7-4297-A5E8-58D4C0FFBD5E}" type="slidenum">
              <a:rPr lang="en-US" altLang="en-US"/>
              <a:pPr/>
              <a:t>6</a:t>
            </a:fld>
            <a:endParaRPr lang="en-US" altLang="en-US"/>
          </a:p>
        </p:txBody>
      </p:sp>
      <p:sp>
        <p:nvSpPr>
          <p:cNvPr id="3" name="Action Button: Home 2">
            <a:hlinkClick r:id="" action="ppaction://hlinkshowjump?jump=lastslideviewed" highlightClick="1"/>
          </p:cNvPr>
          <p:cNvSpPr/>
          <p:nvPr/>
        </p:nvSpPr>
        <p:spPr bwMode="auto">
          <a:xfrm>
            <a:off x="8617342" y="5562600"/>
            <a:ext cx="450458" cy="410102"/>
          </a:xfrm>
          <a:prstGeom prst="actionButtonHom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34035761"/>
      </p:ext>
    </p:extLst>
  </p:cSld>
  <p:clrMapOvr>
    <a:masterClrMapping/>
  </p:clrMapOvr>
  <p:transition advTm="376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81000" y="230188"/>
            <a:ext cx="8382000" cy="498598"/>
          </a:xfrm>
        </p:spPr>
        <p:txBody>
          <a:bodyPr/>
          <a:lstStyle/>
          <a:p>
            <a:r>
              <a:rPr lang="en-US" altLang="en-US" sz="3600" dirty="0"/>
              <a:t>The Domain </a:t>
            </a:r>
            <a:r>
              <a:rPr lang="en-US" altLang="en-US" sz="3600" dirty="0" smtClean="0"/>
              <a:t>Class </a:t>
            </a:r>
            <a:r>
              <a:rPr lang="en-US" altLang="en-US" sz="3600" dirty="0"/>
              <a:t>Diagram</a:t>
            </a:r>
            <a:endParaRPr lang="en-US" altLang="en-US" sz="3200" dirty="0"/>
          </a:p>
        </p:txBody>
      </p:sp>
      <p:sp>
        <p:nvSpPr>
          <p:cNvPr id="2" name="Content Placeholder 1"/>
          <p:cNvSpPr>
            <a:spLocks noGrp="1"/>
          </p:cNvSpPr>
          <p:nvPr>
            <p:ph idx="1"/>
          </p:nvPr>
        </p:nvSpPr>
        <p:spPr>
          <a:xfrm>
            <a:off x="228600" y="1143000"/>
            <a:ext cx="8608291" cy="5336846"/>
          </a:xfrm>
        </p:spPr>
        <p:txBody>
          <a:bodyPr/>
          <a:lstStyle/>
          <a:p>
            <a:r>
              <a:rPr lang="en-GB" altLang="en-US" sz="2800" dirty="0" smtClean="0"/>
              <a:t>Class</a:t>
            </a:r>
          </a:p>
          <a:p>
            <a:pPr lvl="1"/>
            <a:r>
              <a:rPr lang="en-GB" altLang="en-US" sz="2000" dirty="0" smtClean="0"/>
              <a:t>Describes a collection of objects</a:t>
            </a:r>
          </a:p>
          <a:p>
            <a:r>
              <a:rPr lang="en-GB" altLang="en-US" sz="2800" dirty="0" smtClean="0"/>
              <a:t>Class </a:t>
            </a:r>
            <a:r>
              <a:rPr lang="en-GB" altLang="en-US" sz="2800" dirty="0"/>
              <a:t>Diagram</a:t>
            </a:r>
          </a:p>
          <a:p>
            <a:pPr lvl="1"/>
            <a:r>
              <a:rPr lang="en-GB" altLang="en-US" sz="2000" dirty="0" smtClean="0"/>
              <a:t>One of the 12 </a:t>
            </a:r>
            <a:r>
              <a:rPr lang="en-GB" altLang="en-US" sz="2000" dirty="0"/>
              <a:t>UML </a:t>
            </a:r>
            <a:r>
              <a:rPr lang="en-GB" altLang="en-US" sz="2000" dirty="0" smtClean="0"/>
              <a:t>diagrams</a:t>
            </a:r>
          </a:p>
          <a:p>
            <a:pPr lvl="1"/>
            <a:r>
              <a:rPr lang="en-GB" altLang="en-US" sz="2000" dirty="0" smtClean="0"/>
              <a:t>Shows </a:t>
            </a:r>
            <a:r>
              <a:rPr lang="en-GB" altLang="en-US" sz="2000" dirty="0"/>
              <a:t>classes with </a:t>
            </a:r>
            <a:r>
              <a:rPr lang="en-GB" altLang="en-US" sz="2000" dirty="0" smtClean="0"/>
              <a:t>attributes</a:t>
            </a:r>
          </a:p>
          <a:p>
            <a:pPr lvl="1"/>
            <a:r>
              <a:rPr lang="en-GB" altLang="en-US" sz="2000" dirty="0" smtClean="0"/>
              <a:t>Shows the associations between classes</a:t>
            </a:r>
          </a:p>
          <a:p>
            <a:pPr lvl="1"/>
            <a:r>
              <a:rPr lang="en-GB" altLang="en-US" sz="2000" dirty="0" smtClean="0"/>
              <a:t>A class diagram shows operations (called methods in Java and C#) </a:t>
            </a:r>
            <a:r>
              <a:rPr lang="en-GB" altLang="en-US" sz="2000" dirty="0"/>
              <a:t>if </a:t>
            </a:r>
            <a:r>
              <a:rPr lang="en-GB" altLang="en-US" sz="2000" dirty="0" smtClean="0"/>
              <a:t>the </a:t>
            </a:r>
            <a:r>
              <a:rPr lang="en-GB" altLang="en-US" sz="2000" dirty="0"/>
              <a:t>models </a:t>
            </a:r>
            <a:r>
              <a:rPr lang="en-GB" altLang="en-US" sz="2000" dirty="0" smtClean="0"/>
              <a:t>is used to design software classes</a:t>
            </a:r>
          </a:p>
          <a:p>
            <a:r>
              <a:rPr lang="en-GB" altLang="en-US" sz="2800" dirty="0"/>
              <a:t>Domain Class</a:t>
            </a:r>
          </a:p>
          <a:p>
            <a:pPr lvl="1"/>
            <a:r>
              <a:rPr lang="en-GB" altLang="en-US" sz="2000" dirty="0"/>
              <a:t>Classes that describe things or objects in the problem domain</a:t>
            </a:r>
          </a:p>
          <a:p>
            <a:r>
              <a:rPr lang="en-GB" altLang="en-US" sz="2800" dirty="0" smtClean="0"/>
              <a:t>Domain Class </a:t>
            </a:r>
            <a:r>
              <a:rPr lang="en-GB" altLang="en-US" sz="2800" dirty="0"/>
              <a:t>Diagram</a:t>
            </a:r>
          </a:p>
          <a:p>
            <a:pPr lvl="1"/>
            <a:r>
              <a:rPr lang="en-GB" altLang="en-US" sz="2000" dirty="0"/>
              <a:t>A class diagram that only includes classes from the problem </a:t>
            </a:r>
            <a:r>
              <a:rPr lang="en-GB" altLang="en-US" sz="2000" dirty="0" smtClean="0"/>
              <a:t>domain</a:t>
            </a:r>
          </a:p>
          <a:p>
            <a:pPr lvl="1"/>
            <a:r>
              <a:rPr lang="en-GB" altLang="en-US" sz="2000" dirty="0" smtClean="0"/>
              <a:t>This is not a software model </a:t>
            </a:r>
            <a:r>
              <a:rPr lang="en-GB" altLang="en-US" sz="2000" dirty="0"/>
              <a:t>so no </a:t>
            </a:r>
            <a:r>
              <a:rPr lang="en-GB" altLang="en-US" sz="2000" dirty="0" smtClean="0"/>
              <a:t>methods (operations) are shown</a:t>
            </a:r>
            <a:endParaRPr lang="en-GB" altLang="en-US" sz="2000" dirty="0"/>
          </a:p>
          <a:p>
            <a:endParaRPr lang="en-US" dirty="0"/>
          </a:p>
        </p:txBody>
      </p:sp>
      <p:sp>
        <p:nvSpPr>
          <p:cNvPr id="5" name="Slide Number Placeholder 5"/>
          <p:cNvSpPr>
            <a:spLocks noGrp="1"/>
          </p:cNvSpPr>
          <p:nvPr>
            <p:ph type="sldNum" sz="quarter" idx="4"/>
          </p:nvPr>
        </p:nvSpPr>
        <p:spPr>
          <a:prstGeom prst="rect">
            <a:avLst/>
          </a:prstGeom>
        </p:spPr>
        <p:txBody>
          <a:bodyPr/>
          <a:lstStyle/>
          <a:p>
            <a:fld id="{546E24E1-5F88-4F54-8068-24F3F5DE8B07}" type="slidenum">
              <a:rPr lang="en-US" altLang="en-US"/>
              <a:pPr/>
              <a:t>7</a:t>
            </a:fld>
            <a:endParaRPr lang="en-US" altLang="en-US"/>
          </a:p>
        </p:txBody>
      </p:sp>
      <p:sp>
        <p:nvSpPr>
          <p:cNvPr id="4"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055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381000" y="230188"/>
            <a:ext cx="8382000" cy="498598"/>
          </a:xfrm>
        </p:spPr>
        <p:txBody>
          <a:bodyPr/>
          <a:lstStyle/>
          <a:p>
            <a:r>
              <a:rPr lang="en-US" altLang="en-US" sz="3600" dirty="0" smtClean="0"/>
              <a:t>UML Domain </a:t>
            </a:r>
            <a:r>
              <a:rPr lang="en-US" altLang="en-US" sz="3600" dirty="0"/>
              <a:t>Class Notation</a:t>
            </a:r>
            <a:endParaRPr lang="en-US" altLang="en-US" sz="3200" dirty="0"/>
          </a:p>
        </p:txBody>
      </p:sp>
      <p:sp>
        <p:nvSpPr>
          <p:cNvPr id="2" name="Text Placeholder 1"/>
          <p:cNvSpPr>
            <a:spLocks noGrp="1"/>
          </p:cNvSpPr>
          <p:nvPr>
            <p:ph type="body" sz="quarter" idx="10"/>
          </p:nvPr>
        </p:nvSpPr>
        <p:spPr>
          <a:xfrm>
            <a:off x="457200" y="894985"/>
            <a:ext cx="8229600" cy="2240613"/>
          </a:xfrm>
        </p:spPr>
        <p:txBody>
          <a:bodyPr/>
          <a:lstStyle/>
          <a:p>
            <a:pPr>
              <a:lnSpc>
                <a:spcPct val="80000"/>
              </a:lnSpc>
            </a:pPr>
            <a:r>
              <a:rPr lang="en-GB" altLang="en-US" sz="2400" dirty="0"/>
              <a:t>Domain class </a:t>
            </a:r>
            <a:r>
              <a:rPr lang="en-GB" altLang="en-US" sz="2400" dirty="0" smtClean="0"/>
              <a:t>consists of a name and attributes (no methods)</a:t>
            </a:r>
            <a:endParaRPr lang="en-GB" altLang="en-US" sz="2400" dirty="0"/>
          </a:p>
          <a:p>
            <a:pPr>
              <a:lnSpc>
                <a:spcPct val="80000"/>
              </a:lnSpc>
            </a:pPr>
            <a:r>
              <a:rPr lang="en-GB" altLang="en-US" sz="2400" dirty="0"/>
              <a:t>Class name is always capitalized</a:t>
            </a:r>
          </a:p>
          <a:p>
            <a:pPr>
              <a:lnSpc>
                <a:spcPct val="80000"/>
              </a:lnSpc>
            </a:pPr>
            <a:r>
              <a:rPr lang="en-GB" altLang="en-US" sz="2400" dirty="0"/>
              <a:t>Attribute names are not capitalized and use </a:t>
            </a:r>
            <a:r>
              <a:rPr lang="en-GB" altLang="en-US" sz="2400" b="1" dirty="0" err="1" smtClean="0">
                <a:solidFill>
                  <a:srgbClr val="0070C0"/>
                </a:solidFill>
              </a:rPr>
              <a:t>camelBack</a:t>
            </a:r>
            <a:r>
              <a:rPr lang="en-GB" altLang="en-US" sz="2400" b="1" dirty="0" smtClean="0">
                <a:solidFill>
                  <a:srgbClr val="0070C0"/>
                </a:solidFill>
              </a:rPr>
              <a:t> </a:t>
            </a:r>
            <a:r>
              <a:rPr lang="en-GB" altLang="en-US" sz="2400" b="1" dirty="0">
                <a:solidFill>
                  <a:srgbClr val="0070C0"/>
                </a:solidFill>
              </a:rPr>
              <a:t>notation</a:t>
            </a:r>
            <a:r>
              <a:rPr lang="en-GB" altLang="en-US" sz="2400" b="1" dirty="0"/>
              <a:t> </a:t>
            </a:r>
            <a:r>
              <a:rPr lang="en-GB" altLang="en-US" sz="2400" dirty="0"/>
              <a:t>(words run together and second word is capitalized</a:t>
            </a:r>
            <a:r>
              <a:rPr lang="en-GB" altLang="en-US" sz="2400" dirty="0" smtClean="0"/>
              <a:t>)</a:t>
            </a:r>
          </a:p>
          <a:p>
            <a:pPr>
              <a:lnSpc>
                <a:spcPct val="80000"/>
              </a:lnSpc>
            </a:pPr>
            <a:r>
              <a:rPr lang="en-GB" altLang="en-US" sz="2400" dirty="0" smtClean="0"/>
              <a:t>Compound class names also use camelback notation </a:t>
            </a:r>
            <a:r>
              <a:rPr lang="en-GB" altLang="en-US" sz="2400" dirty="0" err="1" smtClean="0">
                <a:solidFill>
                  <a:schemeClr val="accent2"/>
                </a:solidFill>
              </a:rPr>
              <a:t>OrderItem</a:t>
            </a:r>
            <a:endParaRPr lang="en-GB" altLang="en-US" sz="2800" dirty="0">
              <a:solidFill>
                <a:schemeClr val="accent2"/>
              </a:solidFill>
            </a:endParaRPr>
          </a:p>
          <a:p>
            <a:pPr marL="0" indent="0">
              <a:buNone/>
            </a:pPr>
            <a:endParaRPr lang="en-US" dirty="0"/>
          </a:p>
        </p:txBody>
      </p:sp>
      <p:sp>
        <p:nvSpPr>
          <p:cNvPr id="7" name="Slide Number Placeholder 5"/>
          <p:cNvSpPr>
            <a:spLocks noGrp="1"/>
          </p:cNvSpPr>
          <p:nvPr>
            <p:ph type="sldNum" sz="quarter" idx="4"/>
          </p:nvPr>
        </p:nvSpPr>
        <p:spPr>
          <a:prstGeom prst="rect">
            <a:avLst/>
          </a:prstGeom>
        </p:spPr>
        <p:txBody>
          <a:bodyPr/>
          <a:lstStyle/>
          <a:p>
            <a:fld id="{796F185A-CB06-4F3F-9D70-79CFDD371CC7}" type="slidenum">
              <a:rPr lang="en-US" altLang="en-US"/>
              <a:pPr/>
              <a:t>8</a:t>
            </a:fld>
            <a:endParaRPr lang="en-US" altLang="en-US"/>
          </a:p>
        </p:txBody>
      </p:sp>
      <p:sp>
        <p:nvSpPr>
          <p:cNvPr id="6" name="Footer Placeholder 4"/>
          <p:cNvSpPr>
            <a:spLocks noGrp="1"/>
          </p:cNvSpPr>
          <p:nvPr>
            <p:ph type="ftr" sz="quarter" idx="3"/>
          </p:nvPr>
        </p:nvSpPr>
        <p:spPr>
          <a:prstGeom prst="rect">
            <a:avLst/>
          </a:prstGeom>
        </p:spPr>
        <p:txBody>
          <a:bodyPr/>
          <a:lstStyle/>
          <a:p>
            <a:r>
              <a:rPr lang="en-US" altLang="en-US" smtClean="0"/>
              <a:t>Systems Analysis and Design in a Changing World, 7th Edition – Chapter 4                                                          ©2016. Cengage Learning. All rights reserved.</a:t>
            </a:r>
            <a:endParaRPr lang="en-US" altLang="en-US"/>
          </a:p>
        </p:txBody>
      </p:sp>
      <p:pic>
        <p:nvPicPr>
          <p:cNvPr id="312328" name="Picture 8"/>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a:xfrm>
            <a:off x="1447800" y="2895600"/>
            <a:ext cx="5722712" cy="2743200"/>
          </a:xfrm>
          <a:noFill/>
          <a:ln/>
        </p:spPr>
      </p:pic>
      <p:sp>
        <p:nvSpPr>
          <p:cNvPr id="312323" name="Rectangle 3"/>
          <p:cNvSpPr>
            <a:spLocks noChangeArrowheads="1"/>
          </p:cNvSpPr>
          <p:nvPr/>
        </p:nvSpPr>
        <p:spPr bwMode="auto">
          <a:xfrm>
            <a:off x="457200" y="16002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1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endParaRPr lang="en-GB" altLang="en-US"/>
          </a:p>
          <a:p>
            <a:pPr lvl="1" eaLnBrk="0" hangingPunct="0">
              <a:lnSpc>
                <a:spcPct val="90000"/>
              </a:lnSpc>
              <a:spcBef>
                <a:spcPts val="1750"/>
              </a:spcBef>
              <a:buClr>
                <a:srgbClr val="006699"/>
              </a:buClr>
              <a:buSzPct val="75000"/>
              <a:buFont typeface="Monotype Sorts" pitchFamily="2" charset="2"/>
              <a:buChar char=""/>
            </a:pPr>
            <a:endParaRPr lang="en-GB"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964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tLang="en-US" sz="3600"/>
              <a:t>Associations Among Things</a:t>
            </a:r>
          </a:p>
        </p:txBody>
      </p:sp>
      <p:pic>
        <p:nvPicPr>
          <p:cNvPr id="299015" name="Picture 7"/>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742471" y="1047920"/>
            <a:ext cx="7811458" cy="4152560"/>
          </a:xfrm>
          <a:noFill/>
          <a:ln/>
        </p:spPr>
      </p:pic>
      <p:sp>
        <p:nvSpPr>
          <p:cNvPr id="6" name="Slide Number Placeholder 6"/>
          <p:cNvSpPr>
            <a:spLocks noGrp="1"/>
          </p:cNvSpPr>
          <p:nvPr>
            <p:ph type="sldNum" sz="quarter" idx="4"/>
          </p:nvPr>
        </p:nvSpPr>
        <p:spPr/>
        <p:txBody>
          <a:bodyPr/>
          <a:lstStyle/>
          <a:p>
            <a:fld id="{424123EF-11A1-4BB7-B1B5-29A0450DF5B0}" type="slidenum">
              <a:rPr lang="en-US" altLang="en-US"/>
              <a:pPr/>
              <a:t>9</a:t>
            </a:fld>
            <a:endParaRPr lang="en-US" altLang="en-US"/>
          </a:p>
        </p:txBody>
      </p:sp>
      <p:sp>
        <p:nvSpPr>
          <p:cNvPr id="5" name="Footer Placeholder 5"/>
          <p:cNvSpPr>
            <a:spLocks noGrp="1"/>
          </p:cNvSpPr>
          <p:nvPr>
            <p:ph type="ftr" sz="quarter" idx="3"/>
          </p:nvPr>
        </p:nvSpPr>
        <p:spPr/>
        <p:txBody>
          <a:bodyPr/>
          <a:lstStyle/>
          <a:p>
            <a:r>
              <a:rPr lang="en-US" altLang="en-US" smtClean="0"/>
              <a:t>Systems Analysis and Design in a Changing World, 7th Edition – Chapter 4                                                          ©2016. Cengage Learning. All rights reserved.</a:t>
            </a:r>
            <a:endParaRPr lang="en-US" altLang="en-US"/>
          </a:p>
        </p:txBody>
      </p:sp>
      <p:cxnSp>
        <p:nvCxnSpPr>
          <p:cNvPr id="3" name="Straight Connector 2"/>
          <p:cNvCxnSpPr/>
          <p:nvPr/>
        </p:nvCxnSpPr>
        <p:spPr>
          <a:xfrm flipV="1">
            <a:off x="2781300" y="1590760"/>
            <a:ext cx="1524000" cy="2286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4953000" y="1600200"/>
            <a:ext cx="1447800" cy="338351"/>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905000" y="2590800"/>
            <a:ext cx="0" cy="1271631"/>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438400" y="2590800"/>
            <a:ext cx="2209800" cy="1295400"/>
          </a:xfrm>
          <a:prstGeom prst="line">
            <a:avLst/>
          </a:prstGeom>
        </p:spPr>
        <p:style>
          <a:lnRef idx="1">
            <a:schemeClr val="dk1"/>
          </a:lnRef>
          <a:fillRef idx="0">
            <a:schemeClr val="dk1"/>
          </a:fillRef>
          <a:effectRef idx="0">
            <a:schemeClr val="dk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
        <p:nvSpPr>
          <p:cNvPr id="2" name="TextBox 1"/>
          <p:cNvSpPr txBox="1"/>
          <p:nvPr/>
        </p:nvSpPr>
        <p:spPr>
          <a:xfrm>
            <a:off x="4800600" y="5334000"/>
            <a:ext cx="4038600" cy="646331"/>
          </a:xfrm>
          <a:prstGeom prst="rect">
            <a:avLst/>
          </a:prstGeom>
          <a:noFill/>
        </p:spPr>
        <p:txBody>
          <a:bodyPr wrap="square" rtlCol="0">
            <a:spAutoFit/>
          </a:bodyPr>
          <a:lstStyle/>
          <a:p>
            <a:r>
              <a:rPr lang="en-NZ" dirty="0" smtClean="0"/>
              <a:t>This diagram is called a semantic net in the following slides</a:t>
            </a:r>
            <a:endParaRPr lang="en-NZ" dirty="0"/>
          </a:p>
        </p:txBody>
      </p:sp>
    </p:spTree>
    <p:extLst>
      <p:ext uri="{BB962C8B-B14F-4D97-AF65-F5344CB8AC3E}">
        <p14:creationId xmlns:p14="http://schemas.microsoft.com/office/powerpoint/2010/main" val="3278565908"/>
      </p:ext>
    </p:extLst>
  </p:cSld>
  <p:clrMapOvr>
    <a:masterClrMapping/>
  </p:clrMapOvr>
  <p:transition advTm="228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lueShadeWithBar">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BlueShadeWithBar" id="{04066C2A-6173-4F54-AD2B-AFDA31B2A820}" vid="{70AC8400-E288-4A32-931A-110C32A5F7D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BlueShadeWithBar</Template>
  <TotalTime>7330</TotalTime>
  <Words>3010</Words>
  <Application>Microsoft Office PowerPoint</Application>
  <PresentationFormat>On-screen Show (4:3)</PresentationFormat>
  <Paragraphs>343</Paragraphs>
  <Slides>42</Slides>
  <Notes>9</Notes>
  <HiddenSlides>1</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Monotype Sorts</vt:lpstr>
      <vt:lpstr>Segoe</vt:lpstr>
      <vt:lpstr>Wingdings</vt:lpstr>
      <vt:lpstr>BlueShadeWithBar</vt:lpstr>
      <vt:lpstr>PowerPoint Presentation</vt:lpstr>
      <vt:lpstr>PowerPoint Presentation</vt:lpstr>
      <vt:lpstr>History</vt:lpstr>
      <vt:lpstr>Associations Among Things</vt:lpstr>
      <vt:lpstr>Associations Among Things</vt:lpstr>
      <vt:lpstr>Introduction</vt:lpstr>
      <vt:lpstr>The Domain Class Diagram</vt:lpstr>
      <vt:lpstr>UML Domain Class Notation</vt:lpstr>
      <vt:lpstr>Associations Among Things</vt:lpstr>
      <vt:lpstr>A Simple Domain Class Diagram</vt:lpstr>
      <vt:lpstr>PowerPoint Presentation</vt:lpstr>
      <vt:lpstr>UML Notation for Multiplicity</vt:lpstr>
      <vt:lpstr>A Simple Domain Class Diagram</vt:lpstr>
      <vt:lpstr>A Simple Domain Class Diagram</vt:lpstr>
      <vt:lpstr>Domain Class Diagram </vt:lpstr>
      <vt:lpstr>PowerPoint Presentation</vt:lpstr>
      <vt:lpstr>Domain Model Class Diagram </vt:lpstr>
      <vt:lpstr>Refined Course Enrollment Model  with an Association Class CourseEnrollment</vt:lpstr>
      <vt:lpstr>Association Class ID</vt:lpstr>
      <vt:lpstr>Band with members and concerts</vt:lpstr>
      <vt:lpstr>Band with members and concerts</vt:lpstr>
      <vt:lpstr>Band with Concert Booking Information</vt:lpstr>
      <vt:lpstr>More Complex Issues about Classes: Generalization/Specialization Relationships</vt:lpstr>
      <vt:lpstr>Generalization/Specialization </vt:lpstr>
      <vt:lpstr>Generalization/Specialization Inheritance for RMO Three Types of Sales</vt:lpstr>
      <vt:lpstr>Generalization/Specialization Inheritance for the Bank with Special Types of Accounts</vt:lpstr>
      <vt:lpstr>More Complex Issues about Classes: Whole Part Relationships</vt:lpstr>
      <vt:lpstr>Whole Part Relationships Computer and its Parts</vt:lpstr>
      <vt:lpstr>UML Relationships</vt:lpstr>
      <vt:lpstr>RMO CSMS Project - Domain Class Diagrams</vt:lpstr>
      <vt:lpstr>RMO CSMS Project Complete Domain Class Diagram</vt:lpstr>
      <vt:lpstr>RMO CSMS Project Sales Subsystem  Domain Class Diagram</vt:lpstr>
      <vt:lpstr>RMO CSMS Project Customer Account Subsystem Domain Class Diagram</vt:lpstr>
      <vt:lpstr>To clarify the main differences</vt:lpstr>
      <vt:lpstr>Design Class Diagram</vt:lpstr>
      <vt:lpstr>Q. What additional detail is added to the domain class diagram to create a design class diagram?</vt:lpstr>
      <vt:lpstr>Answer</vt:lpstr>
      <vt:lpstr>Design Class Diagram Notation</vt:lpstr>
      <vt:lpstr>A partial design class diagram showing attributes,  operations and visibility indicators</vt:lpstr>
      <vt:lpstr>Summary of Chapter 4</vt:lpstr>
      <vt:lpstr>Summary of Chapter 4 </vt:lpstr>
      <vt:lpstr>Summary of Chapter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From bla to bla</dc:title>
  <dc:creator>John</dc:creator>
  <cp:lastModifiedBy>Diane Str</cp:lastModifiedBy>
  <cp:revision>234</cp:revision>
  <cp:lastPrinted>1601-01-01T00:00:00Z</cp:lastPrinted>
  <dcterms:created xsi:type="dcterms:W3CDTF">2011-10-31T16:54:53Z</dcterms:created>
  <dcterms:modified xsi:type="dcterms:W3CDTF">2021-08-11T00:54:10Z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