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9" r:id="rId2"/>
  </p:sldMasterIdLst>
  <p:notesMasterIdLst>
    <p:notesMasterId r:id="rId18"/>
  </p:notesMasterIdLst>
  <p:sldIdLst>
    <p:sldId id="349" r:id="rId3"/>
    <p:sldId id="256" r:id="rId4"/>
    <p:sldId id="353" r:id="rId5"/>
    <p:sldId id="314" r:id="rId6"/>
    <p:sldId id="393" r:id="rId7"/>
    <p:sldId id="387" r:id="rId8"/>
    <p:sldId id="263" r:id="rId9"/>
    <p:sldId id="389" r:id="rId10"/>
    <p:sldId id="392" r:id="rId11"/>
    <p:sldId id="354" r:id="rId12"/>
    <p:sldId id="351" r:id="rId13"/>
    <p:sldId id="356" r:id="rId14"/>
    <p:sldId id="357" r:id="rId15"/>
    <p:sldId id="391" r:id="rId16"/>
    <p:sldId id="39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CC"/>
    <a:srgbClr val="0000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85345" autoAdjust="0"/>
  </p:normalViewPr>
  <p:slideViewPr>
    <p:cSldViewPr>
      <p:cViewPr varScale="1">
        <p:scale>
          <a:sx n="59" d="100"/>
          <a:sy n="59" d="100"/>
        </p:scale>
        <p:origin x="15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0BC80F-B56F-4958-B668-C5F06C429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047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18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116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81115-7417-43F8-A05E-0DA2C38F9B4C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63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Three</a:t>
            </a:r>
            <a:r>
              <a:rPr lang="en-NZ" baseline="0" dirty="0" smtClean="0"/>
              <a:t> important notations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A title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Actor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Use case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Association line</a:t>
            </a:r>
          </a:p>
          <a:p>
            <a:pPr marL="228600" indent="-228600">
              <a:buAutoNum type="arabicPeriod"/>
            </a:pPr>
            <a:r>
              <a:rPr lang="en-NZ" baseline="0" dirty="0" smtClean="0"/>
              <a:t>Automation boundary is optional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56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81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/>
              <a:t>In this chapter’s opening case Waiters on Call, examples of use cases are </a:t>
            </a:r>
            <a:r>
              <a:rPr lang="en-GB" altLang="en-US" sz="1200" i="1" dirty="0" smtClean="0"/>
              <a:t>Record an order</a:t>
            </a:r>
            <a:r>
              <a:rPr lang="en-GB" altLang="en-US" sz="1200" dirty="0" smtClean="0"/>
              <a:t>, </a:t>
            </a:r>
            <a:r>
              <a:rPr lang="en-GB" altLang="en-US" sz="1200" i="1" dirty="0" smtClean="0"/>
              <a:t>Record delivery</a:t>
            </a:r>
            <a:r>
              <a:rPr lang="en-GB" altLang="en-US" sz="1200" dirty="0" smtClean="0"/>
              <a:t>, </a:t>
            </a:r>
            <a:r>
              <a:rPr lang="en-GB" altLang="en-US" sz="1200" i="1" dirty="0" smtClean="0"/>
              <a:t>Update an order</a:t>
            </a:r>
            <a:r>
              <a:rPr lang="en-GB" altLang="en-US" sz="1200" dirty="0" smtClean="0"/>
              <a:t>, </a:t>
            </a:r>
            <a:r>
              <a:rPr lang="en-GB" altLang="en-US" sz="1200" i="1" dirty="0" smtClean="0"/>
              <a:t>Sign in driver</a:t>
            </a:r>
            <a:r>
              <a:rPr lang="en-GB" altLang="en-US" sz="1200" dirty="0" smtClean="0"/>
              <a:t>, </a:t>
            </a:r>
            <a:r>
              <a:rPr lang="en-GB" altLang="en-US" sz="1200" i="1" dirty="0" smtClean="0"/>
              <a:t>Reconcile driver receipts, Produce end of day deposit slip, </a:t>
            </a:r>
            <a:r>
              <a:rPr lang="en-GB" altLang="en-US" sz="1200" dirty="0" smtClean="0"/>
              <a:t>and</a:t>
            </a:r>
            <a:r>
              <a:rPr lang="en-GB" altLang="en-US" sz="1200" i="1" dirty="0" smtClean="0"/>
              <a:t> Produce weekly sales reports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9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49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982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Temporal event and state event lead to an automated use case which reports to the user</a:t>
            </a:r>
            <a:r>
              <a:rPr lang="en-NZ" baseline="0" dirty="0" smtClean="0"/>
              <a:t> automatically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9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2646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264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6511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7927817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60E63F0-7173-4EE7-ACA0-C018AA2B0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65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©2016. Cengage Learning. All rights reserved.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0C9DA4F-4606-454C-BFD9-5CF63BD0B2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7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139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4733822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715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376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8686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641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67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038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6337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18052" y="6008687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3246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Systems</a:t>
            </a:r>
            <a:r>
              <a:rPr lang="en-US" sz="1200" baseline="0" dirty="0" smtClean="0"/>
              <a:t> Analysis and Design in a Changing World, 7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Edition – Chapter 3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576891" y="6324600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578B1A5-17F2-40A4-AAAB-003A2BF963DA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239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11" r:id="rId14"/>
  </p:sldLayoutIdLst>
  <p:transition>
    <p:fade/>
  </p:transition>
  <p:hf sldNum="0"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4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>
    <p:fade/>
  </p:transition>
  <p:hf sldNum="0"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yR7nXku4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"/>
            <a:ext cx="8001000" cy="5943600"/>
          </a:xfrm>
          <a:prstGeom prst="rect">
            <a:avLst/>
          </a:prstGeom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891309" y="3886200"/>
            <a:ext cx="368069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</a:rPr>
              <a:t>Chapter 3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9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2003"/>
            <a:ext cx="8382000" cy="664797"/>
          </a:xfrm>
        </p:spPr>
        <p:txBody>
          <a:bodyPr/>
          <a:lstStyle/>
          <a:p>
            <a:pPr algn="ctr"/>
            <a:r>
              <a:rPr lang="en-US" dirty="0" smtClean="0"/>
              <a:t>User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534400" cy="4924425"/>
          </a:xfrm>
        </p:spPr>
        <p:txBody>
          <a:bodyPr/>
          <a:lstStyle/>
          <a:p>
            <a:r>
              <a:rPr lang="en-US" dirty="0" smtClean="0"/>
              <a:t>Key-term </a:t>
            </a:r>
            <a:r>
              <a:rPr lang="en-US" b="1" dirty="0" smtClean="0">
                <a:hlinkClick r:id="rId4"/>
              </a:rPr>
              <a:t>User</a:t>
            </a:r>
            <a:r>
              <a:rPr lang="en-US" dirty="0" smtClean="0"/>
              <a:t>: Any stakeholder who uses the system</a:t>
            </a:r>
          </a:p>
          <a:p>
            <a:r>
              <a:rPr lang="en-US" dirty="0" smtClean="0"/>
              <a:t>A User Story is a one-sentence description of a work-related task done by a user to achieve some goal or result</a:t>
            </a:r>
          </a:p>
          <a:p>
            <a:r>
              <a:rPr lang="en-US" dirty="0"/>
              <a:t>The template for a user story description is: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>
                <a:solidFill>
                  <a:schemeClr val="tx2"/>
                </a:solidFill>
              </a:rPr>
              <a:t>“As a &lt;role&gt; I want to &lt;goal&gt; so that &lt;benefit&gt;</a:t>
            </a:r>
          </a:p>
          <a:p>
            <a:r>
              <a:rPr lang="en-US" b="1" dirty="0" smtClean="0"/>
              <a:t>Acceptance Criteria </a:t>
            </a:r>
            <a:r>
              <a:rPr lang="en-US" dirty="0" smtClean="0"/>
              <a:t>identifies the features that must be present at the completion of the task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63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Sample User Story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447800"/>
            <a:ext cx="5860657" cy="3394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6116" y="5210789"/>
            <a:ext cx="723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Acceptance </a:t>
            </a:r>
            <a:r>
              <a:rPr lang="en-US" dirty="0" smtClean="0">
                <a:solidFill>
                  <a:srgbClr val="FF0000"/>
                </a:solidFill>
              </a:rPr>
              <a:t>criteria prepared by Analyst </a:t>
            </a:r>
            <a:r>
              <a:rPr lang="en-US" dirty="0">
                <a:solidFill>
                  <a:srgbClr val="FF0000"/>
                </a:solidFill>
              </a:rPr>
              <a:t>can be treated as a contract 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and can be </a:t>
            </a:r>
            <a:r>
              <a:rPr lang="en-US" dirty="0">
                <a:solidFill>
                  <a:srgbClr val="FF0000"/>
                </a:solidFill>
              </a:rPr>
              <a:t>used </a:t>
            </a:r>
            <a:r>
              <a:rPr lang="en-US" dirty="0" smtClean="0">
                <a:solidFill>
                  <a:srgbClr val="FF0000"/>
                </a:solidFill>
              </a:rPr>
              <a:t>in software testing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0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Use Cases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34580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 dirty="0"/>
              <a:t>Use </a:t>
            </a:r>
            <a:r>
              <a:rPr lang="en-GB" altLang="en-US" sz="2800" dirty="0" smtClean="0"/>
              <a:t>case — </a:t>
            </a:r>
            <a:r>
              <a:rPr lang="en-GB" altLang="en-US" sz="2800" dirty="0"/>
              <a:t>an activity that the system performs, usually in response to a request by a user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Use cases define functional requirements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Analysts decompose the system into a set of use cases (functional decomposition) 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Two techniques for Identifying use cases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/>
              <a:t>User goal technique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/>
              <a:t>Event decomposition technique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Name each use case using </a:t>
            </a:r>
            <a:r>
              <a:rPr lang="en-GB" altLang="en-US" sz="2800" i="1" dirty="0" smtClean="0"/>
              <a:t>Verb-Noun </a:t>
            </a:r>
            <a:r>
              <a:rPr lang="en-GB" altLang="en-US" sz="2800" dirty="0" smtClean="0"/>
              <a:t>combination</a:t>
            </a:r>
            <a:endParaRPr lang="en-GB" altLang="en-US" sz="2800" dirty="0"/>
          </a:p>
          <a:p>
            <a:pPr>
              <a:lnSpc>
                <a:spcPct val="90000"/>
              </a:lnSpc>
            </a:pPr>
            <a:endParaRPr lang="en-GB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83545" y="5355820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7543"/>
      </p:ext>
    </p:extLst>
  </p:cSld>
  <p:clrMapOvr>
    <a:masterClrMapping/>
  </p:clrMapOvr>
  <p:transition advTm="535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User Goal Technique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357809" y="990600"/>
            <a:ext cx="8229600" cy="27330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This technique is the most common in industry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Simple and effective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Identify all of the potential categories of users of the system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Interview and ask them to describe the tasks the computer can help them with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Probe further to refine the tasks into specific user goals, “I need to </a:t>
            </a:r>
            <a:r>
              <a:rPr lang="en-US" altLang="en-US" sz="2400" i="1" dirty="0"/>
              <a:t>Ship items</a:t>
            </a:r>
            <a:r>
              <a:rPr lang="en-US" altLang="en-US" sz="2400" dirty="0"/>
              <a:t>, </a:t>
            </a:r>
            <a:r>
              <a:rPr lang="en-US" altLang="en-US" sz="2400" i="1" dirty="0"/>
              <a:t>Track a shipment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Create a return</a:t>
            </a:r>
            <a:r>
              <a:rPr lang="en-US" altLang="en-US" sz="2400" dirty="0"/>
              <a:t>” </a:t>
            </a:r>
          </a:p>
          <a:p>
            <a:pPr>
              <a:lnSpc>
                <a:spcPct val="80000"/>
              </a:lnSpc>
            </a:pPr>
            <a:endParaRPr lang="en-GB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209" y="3505200"/>
            <a:ext cx="7924800" cy="2317093"/>
          </a:xfrm>
          <a:prstGeom prst="rect">
            <a:avLst/>
          </a:prstGeom>
          <a:noFill/>
          <a:ln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04148"/>
      </p:ext>
    </p:extLst>
  </p:cSld>
  <p:clrMapOvr>
    <a:masterClrMapping/>
  </p:clrMapOvr>
  <p:transition advTm="1844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Problem narrative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644075"/>
          </a:xfrm>
        </p:spPr>
        <p:txBody>
          <a:bodyPr/>
          <a:lstStyle/>
          <a:p>
            <a:r>
              <a:rPr lang="en-NZ" i="1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NZ" i="1" dirty="0" smtClean="0">
                <a:solidFill>
                  <a:schemeClr val="accent4">
                    <a:lumMod val="50000"/>
                  </a:schemeClr>
                </a:solidFill>
              </a:rPr>
              <a:t> supermarket chain wants to </a:t>
            </a:r>
            <a:r>
              <a:rPr lang="en-NZ" i="1" dirty="0">
                <a:solidFill>
                  <a:schemeClr val="accent4">
                    <a:lumMod val="50000"/>
                  </a:schemeClr>
                </a:solidFill>
              </a:rPr>
              <a:t>create a new system to improve the workflow at the checkouts. </a:t>
            </a:r>
            <a:r>
              <a:rPr lang="en-NZ" i="1" dirty="0" smtClean="0">
                <a:solidFill>
                  <a:schemeClr val="accent4">
                    <a:lumMod val="50000"/>
                  </a:schemeClr>
                </a:solidFill>
              </a:rPr>
              <a:t>To understand the current system and create a better system, first the analyst needs to understand how the checkout staff carry out their work. </a:t>
            </a:r>
          </a:p>
          <a:p>
            <a:r>
              <a:rPr lang="en-NZ" i="1" dirty="0" smtClean="0">
                <a:solidFill>
                  <a:schemeClr val="accent4">
                    <a:lumMod val="50000"/>
                  </a:schemeClr>
                </a:solidFill>
              </a:rPr>
              <a:t>The analyst interviews some checkout staff and also observes how they work. </a:t>
            </a:r>
            <a:endParaRPr lang="en-GB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08963"/>
      </p:ext>
    </p:extLst>
  </p:cSld>
  <p:clrMapOvr>
    <a:masterClrMapping/>
  </p:clrMapOvr>
  <p:transition advTm="294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FF0000"/>
                </a:solidFill>
              </a:rPr>
              <a:t>Class Exercise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886397"/>
          </a:xfrm>
        </p:spPr>
        <p:txBody>
          <a:bodyPr/>
          <a:lstStyle/>
          <a:p>
            <a:r>
              <a:rPr lang="en-NZ" dirty="0" smtClean="0">
                <a:solidFill>
                  <a:srgbClr val="FF0000"/>
                </a:solidFill>
              </a:rPr>
              <a:t>Identify use cases based on the narrative by using the questions to users stated below</a:t>
            </a:r>
            <a:endParaRPr lang="en-NZ" dirty="0">
              <a:solidFill>
                <a:srgbClr val="FF000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895600"/>
            <a:ext cx="7924800" cy="2317093"/>
          </a:xfrm>
          <a:prstGeom prst="rect">
            <a:avLst/>
          </a:prstGeom>
          <a:noFill/>
          <a:ln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12281"/>
      </p:ext>
    </p:extLst>
  </p:cSld>
  <p:clrMapOvr>
    <a:masterClrMapping/>
  </p:clrMapOvr>
  <p:transition advTm="349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899400" cy="1143000"/>
          </a:xfrm>
        </p:spPr>
        <p:txBody>
          <a:bodyPr/>
          <a:lstStyle/>
          <a:p>
            <a:endParaRPr lang="en-US" altLang="en-US" sz="44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0088" y="3656013"/>
            <a:ext cx="4267200" cy="1522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Systems Analysis and Design in a Changing World </a:t>
            </a:r>
            <a:r>
              <a:rPr lang="en-US" altLang="en-US" sz="2400" dirty="0" smtClean="0"/>
              <a:t>7</a:t>
            </a:r>
            <a:r>
              <a:rPr lang="en-US" altLang="en-US" sz="2400" baseline="30000" dirty="0" smtClean="0"/>
              <a:t>th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Satzinger</a:t>
            </a:r>
            <a:r>
              <a:rPr lang="en-US" altLang="en-US" sz="2400" dirty="0"/>
              <a:t>, Jackson &amp; </a:t>
            </a:r>
            <a:r>
              <a:rPr lang="en-US" altLang="en-US" sz="2400" dirty="0" err="1"/>
              <a:t>Burd</a:t>
            </a:r>
            <a:endParaRPr lang="en-US" altLang="en-US" sz="2400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81000" y="1828800"/>
            <a:ext cx="671648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4000" dirty="0"/>
              <a:t>Chapter </a:t>
            </a:r>
            <a:r>
              <a:rPr lang="en-US" altLang="en-US" sz="4000" dirty="0" smtClean="0"/>
              <a:t>3 Use Cases </a:t>
            </a:r>
            <a:r>
              <a:rPr lang="en-US" altLang="en-US" sz="4000" dirty="0" smtClean="0"/>
              <a:t> </a:t>
            </a:r>
          </a:p>
          <a:p>
            <a:pPr algn="ctr"/>
            <a:r>
              <a:rPr lang="en-US" altLang="en-US" sz="4000" dirty="0" smtClean="0"/>
              <a:t>Part </a:t>
            </a:r>
            <a:r>
              <a:rPr lang="en-US" altLang="en-US" sz="4000" dirty="0" smtClean="0"/>
              <a:t>1</a:t>
            </a:r>
            <a:endParaRPr lang="en-US" alt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5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Chapter 3 Outline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2917722"/>
          </a:xfrm>
        </p:spPr>
        <p:txBody>
          <a:bodyPr/>
          <a:lstStyle/>
          <a:p>
            <a:r>
              <a:rPr lang="en-US" altLang="en-US" dirty="0" smtClean="0"/>
              <a:t>Use Cases</a:t>
            </a:r>
          </a:p>
          <a:p>
            <a:r>
              <a:rPr lang="en-US" altLang="zh-CN" dirty="0" smtClean="0">
                <a:ea typeface="宋体" panose="02010600030101010101" pitchFamily="2" charset="-122"/>
              </a:rPr>
              <a:t>Use Case creation </a:t>
            </a:r>
          </a:p>
          <a:p>
            <a:pPr lvl="1"/>
            <a:r>
              <a:rPr lang="en-US" altLang="zh-CN" dirty="0" smtClean="0">
                <a:ea typeface="宋体" panose="02010600030101010101" pitchFamily="2" charset="-122"/>
              </a:rPr>
              <a:t>The User Goal Technique</a:t>
            </a:r>
          </a:p>
          <a:p>
            <a:pPr lvl="1"/>
            <a:r>
              <a:rPr lang="en-US" altLang="zh-CN" dirty="0" smtClean="0">
                <a:ea typeface="宋体" panose="02010600030101010101" pitchFamily="2" charset="-122"/>
              </a:rPr>
              <a:t>The </a:t>
            </a:r>
            <a:r>
              <a:rPr lang="en-US" altLang="zh-CN" dirty="0">
                <a:ea typeface="宋体" panose="02010600030101010101" pitchFamily="2" charset="-122"/>
              </a:rPr>
              <a:t>Event </a:t>
            </a:r>
            <a:r>
              <a:rPr lang="en-US" altLang="zh-CN" dirty="0" smtClean="0">
                <a:ea typeface="宋体" panose="02010600030101010101" pitchFamily="2" charset="-122"/>
              </a:rPr>
              <a:t>Decomposition Technique</a:t>
            </a:r>
            <a:endParaRPr lang="en-US" altLang="zh-CN" dirty="0">
              <a:ea typeface="宋体" panose="02010600030101010101" pitchFamily="2" charset="-122"/>
            </a:endParaRPr>
          </a:p>
          <a:p>
            <a:r>
              <a:rPr lang="en-US" altLang="zh-CN" dirty="0" smtClean="0">
                <a:ea typeface="宋体" panose="02010600030101010101" pitchFamily="2" charset="-122"/>
              </a:rPr>
              <a:t>Use </a:t>
            </a:r>
            <a:r>
              <a:rPr lang="en-US" altLang="zh-CN" dirty="0">
                <a:ea typeface="宋体" panose="02010600030101010101" pitchFamily="2" charset="-122"/>
              </a:rPr>
              <a:t>Cases in the Ridgeline Mountain Outfitters </a:t>
            </a:r>
            <a:r>
              <a:rPr lang="en-US" altLang="zh-CN" dirty="0" smtClean="0">
                <a:ea typeface="宋体" panose="02010600030101010101" pitchFamily="2" charset="-122"/>
              </a:rPr>
              <a:t>Case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978"/>
      </p:ext>
    </p:extLst>
  </p:cSld>
  <p:clrMapOvr>
    <a:masterClrMapping/>
  </p:clrMapOvr>
  <p:transition advTm="304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64797"/>
          </a:xfrm>
        </p:spPr>
        <p:txBody>
          <a:bodyPr/>
          <a:lstStyle/>
          <a:p>
            <a:pPr algn="ctr"/>
            <a:r>
              <a:rPr lang="en-US" altLang="en-US" dirty="0"/>
              <a:t>Learning Objectives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305800" cy="2154436"/>
          </a:xfrm>
        </p:spPr>
        <p:txBody>
          <a:bodyPr/>
          <a:lstStyle/>
          <a:p>
            <a:r>
              <a:rPr lang="en-US" altLang="zh-CN" sz="2400" dirty="0">
                <a:ea typeface="宋体" panose="02010600030101010101" pitchFamily="2" charset="-122"/>
              </a:rPr>
              <a:t>Explain why identifying use cases is the key to defining functional </a:t>
            </a:r>
            <a:r>
              <a:rPr lang="en-US" altLang="zh-CN" sz="2400" dirty="0" smtClean="0">
                <a:ea typeface="宋体" panose="02010600030101010101" pitchFamily="2" charset="-122"/>
              </a:rPr>
              <a:t>requirements</a:t>
            </a:r>
          </a:p>
          <a:p>
            <a:r>
              <a:rPr lang="en-US" altLang="zh-CN" sz="2400" dirty="0" smtClean="0">
                <a:ea typeface="宋体" panose="02010600030101010101" pitchFamily="2" charset="-122"/>
              </a:rPr>
              <a:t>Describe two </a:t>
            </a:r>
            <a:r>
              <a:rPr lang="en-US" altLang="zh-CN" sz="2400" dirty="0">
                <a:ea typeface="宋体" panose="02010600030101010101" pitchFamily="2" charset="-122"/>
              </a:rPr>
              <a:t>techniques for identifying use cases</a:t>
            </a:r>
          </a:p>
          <a:p>
            <a:pPr lvl="1"/>
            <a:r>
              <a:rPr lang="en-US" altLang="zh-CN" sz="2000" dirty="0" smtClean="0">
                <a:ea typeface="宋体" panose="02010600030101010101" pitchFamily="2" charset="-122"/>
              </a:rPr>
              <a:t>User </a:t>
            </a:r>
            <a:r>
              <a:rPr lang="en-US" altLang="zh-CN" sz="2000" dirty="0">
                <a:ea typeface="宋体" panose="02010600030101010101" pitchFamily="2" charset="-122"/>
              </a:rPr>
              <a:t>goal technique </a:t>
            </a:r>
            <a:endParaRPr lang="en-US" altLang="zh-CN" sz="2000" dirty="0" smtClean="0">
              <a:ea typeface="宋体" panose="02010600030101010101" pitchFamily="2" charset="-122"/>
            </a:endParaRPr>
          </a:p>
          <a:p>
            <a:pPr lvl="1"/>
            <a:r>
              <a:rPr lang="en-US" altLang="zh-CN" sz="2000" dirty="0" smtClean="0">
                <a:ea typeface="宋体" panose="02010600030101010101" pitchFamily="2" charset="-122"/>
              </a:rPr>
              <a:t>Event </a:t>
            </a:r>
            <a:r>
              <a:rPr lang="en-US" altLang="zh-CN" sz="2000" dirty="0">
                <a:ea typeface="宋体" panose="02010600030101010101" pitchFamily="2" charset="-122"/>
              </a:rPr>
              <a:t>decomposition </a:t>
            </a:r>
            <a:r>
              <a:rPr lang="en-US" altLang="zh-CN" sz="2000" dirty="0" smtClean="0">
                <a:ea typeface="宋体" panose="02010600030101010101" pitchFamily="2" charset="-122"/>
              </a:rPr>
              <a:t>technique</a:t>
            </a:r>
          </a:p>
          <a:p>
            <a:r>
              <a:rPr lang="en-US" altLang="zh-CN" sz="2400" dirty="0" smtClean="0">
                <a:ea typeface="宋体" panose="02010600030101010101" pitchFamily="2" charset="-122"/>
              </a:rPr>
              <a:t>Describe the notation and purpose for the use case diagram</a:t>
            </a:r>
            <a:endParaRPr lang="en-US" altLang="zh-CN" sz="2400" dirty="0">
              <a:ea typeface="宋体" panose="02010600030101010101" pitchFamily="2" charset="-122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43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329595"/>
          </a:xfrm>
        </p:spPr>
        <p:txBody>
          <a:bodyPr/>
          <a:lstStyle/>
          <a:p>
            <a:pPr algn="ctr"/>
            <a:r>
              <a:rPr lang="en-US" altLang="en-US" dirty="0"/>
              <a:t>Use Case </a:t>
            </a:r>
            <a:r>
              <a:rPr lang="en-US" altLang="en-US" dirty="0" smtClean="0"/>
              <a:t>Diagrams </a:t>
            </a:r>
            <a:r>
              <a:rPr lang="en-US" altLang="en-US" dirty="0" smtClean="0"/>
              <a:t>– basic notation</a:t>
            </a:r>
            <a:endParaRPr lang="en-US" alt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71500" indent="-571500"/>
            <a:endParaRPr lang="en-GB" altLang="en-US" sz="2400"/>
          </a:p>
          <a:p>
            <a:pPr marL="571500" indent="-571500"/>
            <a:endParaRPr lang="en-GB" altLang="en-US" sz="2800"/>
          </a:p>
        </p:txBody>
      </p:sp>
      <p:pic>
        <p:nvPicPr>
          <p:cNvPr id="2734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00200"/>
            <a:ext cx="7620000" cy="4329113"/>
          </a:xfr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65479"/>
      </p:ext>
    </p:extLst>
  </p:cSld>
  <p:clrMapOvr>
    <a:masterClrMapping/>
  </p:clrMapOvr>
  <p:transition advTm="557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UML Model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3733800" cy="443198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Use case diagram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532726"/>
            <a:ext cx="6312632" cy="43346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93001"/>
      </p:ext>
    </p:extLst>
  </p:cSld>
  <p:clrMapOvr>
    <a:masterClrMapping/>
  </p:clrMapOvr>
  <p:transition advTm="2631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Overview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066800"/>
            <a:ext cx="8229600" cy="3157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 dirty="0"/>
              <a:t>Chapter 2 provided an overview of </a:t>
            </a:r>
            <a:endParaRPr lang="en-GB" altLang="en-US" sz="2400" dirty="0" smtClean="0"/>
          </a:p>
          <a:p>
            <a:pPr lvl="1"/>
            <a:r>
              <a:rPr lang="en-GB" altLang="en-US" sz="2000" dirty="0" smtClean="0"/>
              <a:t>systems </a:t>
            </a:r>
            <a:r>
              <a:rPr lang="en-GB" altLang="en-US" sz="2000" dirty="0"/>
              <a:t>analysis activities, </a:t>
            </a:r>
            <a:endParaRPr lang="en-GB" altLang="en-US" sz="2000" dirty="0" smtClean="0"/>
          </a:p>
          <a:p>
            <a:pPr lvl="1"/>
            <a:r>
              <a:rPr lang="en-GB" altLang="en-US" sz="2000" dirty="0" smtClean="0"/>
              <a:t>functional </a:t>
            </a:r>
            <a:r>
              <a:rPr lang="en-GB" altLang="en-US" sz="2000" dirty="0"/>
              <a:t>and non-functional requirements, </a:t>
            </a:r>
            <a:endParaRPr lang="en-GB" altLang="en-US" sz="2000" dirty="0" smtClean="0"/>
          </a:p>
          <a:p>
            <a:pPr lvl="1"/>
            <a:r>
              <a:rPr lang="en-GB" altLang="en-US" sz="2000" dirty="0" smtClean="0"/>
              <a:t>modelling, </a:t>
            </a:r>
            <a:r>
              <a:rPr lang="en-GB" altLang="en-US" sz="2000" dirty="0"/>
              <a:t>and information gathering techniques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This chapter focuses on identifying and </a:t>
            </a:r>
            <a:r>
              <a:rPr lang="en-GB" altLang="en-US" sz="2400" b="1" dirty="0" smtClean="0"/>
              <a:t>modelling</a:t>
            </a:r>
            <a:r>
              <a:rPr lang="en-GB" altLang="en-US" sz="2400" dirty="0" smtClean="0"/>
              <a:t> </a:t>
            </a:r>
            <a:r>
              <a:rPr lang="en-GB" altLang="en-US" sz="2400" dirty="0"/>
              <a:t>the key aspect of </a:t>
            </a:r>
            <a:r>
              <a:rPr lang="en-GB" altLang="en-US" sz="2400" b="1" dirty="0">
                <a:solidFill>
                  <a:srgbClr val="FF0000"/>
                </a:solidFill>
              </a:rPr>
              <a:t>functional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requirements </a:t>
            </a:r>
            <a:r>
              <a:rPr lang="en-GB" altLang="en-US" sz="2400" dirty="0" smtClean="0"/>
              <a:t>– </a:t>
            </a:r>
            <a:r>
              <a:rPr lang="en-GB" altLang="en-US" sz="2400" dirty="0"/>
              <a:t>use cases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In the RMO Tradeshow System from Chapter 1, some use cases are </a:t>
            </a:r>
            <a:r>
              <a:rPr lang="en-GB" altLang="en-US" sz="2400" i="1" dirty="0"/>
              <a:t>Look up supplier</a:t>
            </a:r>
            <a:r>
              <a:rPr lang="en-GB" altLang="en-US" sz="2400" dirty="0"/>
              <a:t>, </a:t>
            </a:r>
            <a:r>
              <a:rPr lang="en-GB" altLang="en-US" sz="2400" i="1" dirty="0"/>
              <a:t>Enter/update product information</a:t>
            </a:r>
            <a:r>
              <a:rPr lang="en-GB" altLang="en-US" sz="2400" dirty="0"/>
              <a:t>, </a:t>
            </a:r>
            <a:r>
              <a:rPr lang="en-GB" altLang="en-US" sz="2400" i="1" dirty="0"/>
              <a:t>Enter/Update contact </a:t>
            </a:r>
            <a:r>
              <a:rPr lang="en-GB" altLang="en-US" sz="2400" i="1" dirty="0" smtClean="0"/>
              <a:t>information</a:t>
            </a:r>
            <a:endParaRPr lang="en-GB" alt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64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Revision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412968"/>
          </a:xfrm>
        </p:spPr>
        <p:txBody>
          <a:bodyPr/>
          <a:lstStyle/>
          <a:p>
            <a:r>
              <a:rPr lang="en-NZ" dirty="0" smtClean="0"/>
              <a:t>Which type of stakeholders can the analyst interact with?</a:t>
            </a:r>
          </a:p>
          <a:p>
            <a:pPr marL="0" indent="0">
              <a:buNone/>
            </a:pPr>
            <a:endParaRPr lang="en-NZ" dirty="0" smtClean="0"/>
          </a:p>
          <a:p>
            <a:r>
              <a:rPr lang="en-NZ" dirty="0" smtClean="0"/>
              <a:t>How does the analyst identify which stakeholders to invite to the interview?</a:t>
            </a:r>
            <a:endParaRPr lang="en-NZ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6813"/>
      </p:ext>
    </p:extLst>
  </p:cSld>
  <p:clrMapOvr>
    <a:masterClrMapping/>
  </p:clrMapOvr>
  <p:transition advTm="256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Revision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518160"/>
          </a:xfrm>
        </p:spPr>
        <p:txBody>
          <a:bodyPr/>
          <a:lstStyle/>
          <a:p>
            <a:r>
              <a:rPr lang="en-NZ" dirty="0" smtClean="0"/>
              <a:t>Which type of stakeholders can the analyst interact with?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Anyone with a ‘stake’ or interest in the system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Internal stakeholders – inside the organisation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External stakeholders – outside the organisation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Operational stakeholders – frequent system users</a:t>
            </a:r>
          </a:p>
          <a:p>
            <a:r>
              <a:rPr lang="en-NZ" dirty="0" smtClean="0"/>
              <a:t>How does the analyst identify which stakeholders to invite to the interview?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By asking management and leaders in the organisation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By looking at the organisation chart or other documents to understand who does what in the organisation</a:t>
            </a:r>
          </a:p>
          <a:p>
            <a:pPr lvl="1"/>
            <a:r>
              <a:rPr lang="en-NZ" sz="2000" i="1" dirty="0" smtClean="0">
                <a:solidFill>
                  <a:srgbClr val="FF0000"/>
                </a:solidFill>
              </a:rPr>
              <a:t>By studying documents that explain the organisations processes</a:t>
            </a:r>
            <a:endParaRPr lang="en-NZ" sz="2000" i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02646"/>
      </p:ext>
    </p:extLst>
  </p:cSld>
  <p:clrMapOvr>
    <a:masterClrMapping/>
  </p:clrMapOvr>
  <p:transition advTm="1267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ShadeWithBar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ShadeWithBar" id="{04066C2A-6173-4F54-AD2B-AFDA31B2A820}" vid="{70AC8400-E288-4A32-931A-110C32A5F7D1}"/>
    </a:ext>
  </a:extLst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BlueShadeWithBar</Template>
  <TotalTime>5146</TotalTime>
  <Words>707</Words>
  <Application>Microsoft Office PowerPoint</Application>
  <PresentationFormat>On-screen Show (4:3)</PresentationFormat>
  <Paragraphs>93</Paragraphs>
  <Slides>15</Slides>
  <Notes>9</Notes>
  <HiddenSlides>2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Arial</vt:lpstr>
      <vt:lpstr>Calibri</vt:lpstr>
      <vt:lpstr>Courier New</vt:lpstr>
      <vt:lpstr>Segoe</vt:lpstr>
      <vt:lpstr>Wingdings</vt:lpstr>
      <vt:lpstr>BlueShadeWithBar</vt:lpstr>
      <vt:lpstr>White with Courier font for code slides</vt:lpstr>
      <vt:lpstr>PowerPoint Presentation</vt:lpstr>
      <vt:lpstr>PowerPoint Presentation</vt:lpstr>
      <vt:lpstr>Chapter 3 Outline</vt:lpstr>
      <vt:lpstr>Learning Objectives</vt:lpstr>
      <vt:lpstr>Use Case Diagrams – basic notation</vt:lpstr>
      <vt:lpstr>UML Model</vt:lpstr>
      <vt:lpstr>Overview</vt:lpstr>
      <vt:lpstr>Revision</vt:lpstr>
      <vt:lpstr>Revision</vt:lpstr>
      <vt:lpstr>User Stories</vt:lpstr>
      <vt:lpstr>Sample User Story</vt:lpstr>
      <vt:lpstr>Use Cases</vt:lpstr>
      <vt:lpstr>User Goal Technique</vt:lpstr>
      <vt:lpstr>Problem narrative</vt:lpstr>
      <vt:lpstr>Class Exercise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Strode</cp:lastModifiedBy>
  <cp:revision>103</cp:revision>
  <cp:lastPrinted>1601-01-01T00:00:00Z</cp:lastPrinted>
  <dcterms:created xsi:type="dcterms:W3CDTF">2011-10-31T16:54:53Z</dcterms:created>
  <dcterms:modified xsi:type="dcterms:W3CDTF">2020-04-05T23:34:06Z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