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9" r:id="rId2"/>
  </p:sldMasterIdLst>
  <p:notesMasterIdLst>
    <p:notesMasterId r:id="rId33"/>
  </p:notesMasterIdLst>
  <p:sldIdLst>
    <p:sldId id="349" r:id="rId3"/>
    <p:sldId id="256" r:id="rId4"/>
    <p:sldId id="395" r:id="rId5"/>
    <p:sldId id="387" r:id="rId6"/>
    <p:sldId id="396" r:id="rId7"/>
    <p:sldId id="358" r:id="rId8"/>
    <p:sldId id="359" r:id="rId9"/>
    <p:sldId id="360" r:id="rId10"/>
    <p:sldId id="388" r:id="rId11"/>
    <p:sldId id="397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91" r:id="rId20"/>
    <p:sldId id="393" r:id="rId21"/>
    <p:sldId id="368" r:id="rId22"/>
    <p:sldId id="369" r:id="rId23"/>
    <p:sldId id="370" r:id="rId24"/>
    <p:sldId id="371" r:id="rId25"/>
    <p:sldId id="392" r:id="rId26"/>
    <p:sldId id="394" r:id="rId27"/>
    <p:sldId id="372" r:id="rId28"/>
    <p:sldId id="374" r:id="rId29"/>
    <p:sldId id="375" r:id="rId30"/>
    <p:sldId id="376" r:id="rId31"/>
    <p:sldId id="377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0000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85345" autoAdjust="0"/>
  </p:normalViewPr>
  <p:slideViewPr>
    <p:cSldViewPr>
      <p:cViewPr varScale="1">
        <p:scale>
          <a:sx n="59" d="100"/>
          <a:sy n="59" d="100"/>
        </p:scale>
        <p:origin x="15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0BC80F-B56F-4958-B668-C5F06C429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47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18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 use cases</a:t>
            </a:r>
            <a:r>
              <a:rPr lang="en-NZ" baseline="0" dirty="0" smtClean="0"/>
              <a:t> can be shown in any order in the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52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More focussed</a:t>
            </a:r>
            <a:r>
              <a:rPr lang="en-NZ" baseline="0" dirty="0" smtClean="0"/>
              <a:t> on the external environment. The system is considered as a black-box. </a:t>
            </a:r>
          </a:p>
          <a:p>
            <a:r>
              <a:rPr lang="en-NZ" baseline="0" dirty="0" smtClean="0"/>
              <a:t>Use cases are defined as actions taken as a response to an event.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00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54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2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detail is partially</a:t>
            </a:r>
            <a:r>
              <a:rPr lang="en-NZ" baseline="0" dirty="0" smtClean="0"/>
              <a:t> covered later in the use case description. Next chapter.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65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Who is initiating: 	Event Type</a:t>
            </a:r>
          </a:p>
          <a:p>
            <a:r>
              <a:rPr lang="en-US" dirty="0" smtClean="0"/>
              <a:t>Time:</a:t>
            </a:r>
            <a:r>
              <a:rPr lang="en-US" baseline="0" dirty="0" smtClean="0"/>
              <a:t> 		Temporal</a:t>
            </a:r>
          </a:p>
          <a:p>
            <a:r>
              <a:rPr lang="en-US" baseline="0" dirty="0" smtClean="0"/>
              <a:t>Actors: 		External</a:t>
            </a:r>
          </a:p>
          <a:p>
            <a:r>
              <a:rPr lang="en-US" baseline="0" dirty="0" smtClean="0"/>
              <a:t>Sensor, variable: 	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22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on stock is the most relevant state</a:t>
            </a:r>
            <a:r>
              <a:rPr lang="en-US" baseline="0" dirty="0" smtClean="0"/>
              <a:t> event for information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05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2646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264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6511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7927817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0E63F0-7173-4EE7-ACA0-C018AA2B0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65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0C9DA4F-4606-454C-BFD9-5CF63BD0B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11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139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4733822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715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376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8686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641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7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038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337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8052" y="6008687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3246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Systems</a:t>
            </a:r>
            <a:r>
              <a:rPr lang="en-US" sz="1200" baseline="0" dirty="0" smtClean="0"/>
              <a:t> Analysis and Design in a Changing World, 7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Edition – Chapter 3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576891" y="632460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578B1A5-17F2-40A4-AAAB-003A2BF963DA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239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1" r:id="rId14"/>
  </p:sldLayoutIdLst>
  <p:transition>
    <p:fade/>
  </p:transition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4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>
    <p:fade/>
  </p:transition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"/>
            <a:ext cx="8001000" cy="5943600"/>
          </a:xfrm>
          <a:prstGeom prst="rect">
            <a:avLst/>
          </a:prstGeom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891309" y="3886200"/>
            <a:ext cx="368069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</a:rPr>
              <a:t>Chapter 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0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 smtClean="0"/>
              <a:t>User Goal Technique: </a:t>
            </a:r>
            <a:r>
              <a:rPr lang="en-US" altLang="en-US" sz="3600" dirty="0"/>
              <a:t>Benefits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800219"/>
          </a:xfrm>
        </p:spPr>
        <p:txBody>
          <a:bodyPr/>
          <a:lstStyle/>
          <a:p>
            <a:pPr marL="571500" indent="-571500">
              <a:lnSpc>
                <a:spcPct val="90000"/>
              </a:lnSpc>
            </a:pPr>
            <a:r>
              <a:rPr lang="en-GB" altLang="en-US" sz="2600" dirty="0" smtClean="0"/>
              <a:t>Focuses on the stated needs of the end users</a:t>
            </a:r>
          </a:p>
          <a:p>
            <a:pPr marL="571500" indent="-571500">
              <a:lnSpc>
                <a:spcPct val="90000"/>
              </a:lnSpc>
            </a:pPr>
            <a:r>
              <a:rPr lang="en-GB" altLang="en-US" sz="2600" dirty="0" smtClean="0"/>
              <a:t>Simple to create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77121"/>
      </p:ext>
    </p:extLst>
  </p:cSld>
  <p:clrMapOvr>
    <a:masterClrMapping/>
  </p:clrMapOvr>
  <p:transition advTm="44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Event Decomposition Technique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305800" cy="3994940"/>
          </a:xfrm>
        </p:spPr>
        <p:txBody>
          <a:bodyPr/>
          <a:lstStyle/>
          <a:p>
            <a:pPr marL="571500" indent="-571500"/>
            <a:r>
              <a:rPr lang="en-GB" altLang="en-US" sz="2800" dirty="0"/>
              <a:t>More </a:t>
            </a:r>
            <a:r>
              <a:rPr lang="en-GB" altLang="en-US" sz="2800" dirty="0" smtClean="0"/>
              <a:t>comprehensive </a:t>
            </a:r>
            <a:r>
              <a:rPr lang="en-GB" altLang="en-US" sz="2800" dirty="0"/>
              <a:t>and </a:t>
            </a:r>
            <a:r>
              <a:rPr lang="en-GB" altLang="en-US" sz="2800" dirty="0" smtClean="0"/>
              <a:t>complete than the User Goal technique</a:t>
            </a:r>
            <a:endParaRPr lang="en-GB" altLang="en-US" sz="2800" dirty="0"/>
          </a:p>
          <a:p>
            <a:pPr marL="839788" lvl="1" indent="-495300"/>
            <a:r>
              <a:rPr lang="en-GB" altLang="en-US" sz="2000" dirty="0"/>
              <a:t>Identify the events that occur to which the system must </a:t>
            </a:r>
            <a:r>
              <a:rPr lang="en-GB" altLang="en-US" sz="2000" dirty="0" smtClean="0"/>
              <a:t>respond</a:t>
            </a:r>
            <a:endParaRPr lang="en-GB" altLang="en-US" sz="2000" dirty="0"/>
          </a:p>
          <a:p>
            <a:pPr marL="839788" lvl="1" indent="-495300"/>
            <a:r>
              <a:rPr lang="en-GB" altLang="en-US" sz="2000" dirty="0"/>
              <a:t>For each event, name a use case (</a:t>
            </a:r>
            <a:r>
              <a:rPr lang="en-GB" altLang="en-US" sz="2000" dirty="0" smtClean="0"/>
              <a:t>verb-noun phrase) </a:t>
            </a:r>
            <a:r>
              <a:rPr lang="en-GB" altLang="en-US" sz="2000" dirty="0"/>
              <a:t>that describes what the system does when the event occurs</a:t>
            </a:r>
          </a:p>
          <a:p>
            <a:pPr marL="571500" indent="-571500"/>
            <a:r>
              <a:rPr lang="en-GB" altLang="en-US" sz="2800" b="1" dirty="0" smtClean="0"/>
              <a:t>Event</a:t>
            </a:r>
            <a:r>
              <a:rPr lang="en-GB" altLang="en-US" sz="2800" dirty="0" smtClean="0"/>
              <a:t> – </a:t>
            </a:r>
            <a:r>
              <a:rPr lang="en-GB" altLang="en-US" sz="2800" dirty="0"/>
              <a:t>something that occurs at a specific time and place, can be described, and should be </a:t>
            </a:r>
            <a:r>
              <a:rPr lang="en-GB" altLang="en-US" sz="2800" i="1" dirty="0"/>
              <a:t>remembered</a:t>
            </a:r>
            <a:r>
              <a:rPr lang="en-GB" altLang="en-US" sz="2800" dirty="0"/>
              <a:t> by the </a:t>
            </a:r>
            <a:r>
              <a:rPr lang="en-GB" altLang="en-US" sz="2800" dirty="0" smtClean="0"/>
              <a:t>system</a:t>
            </a:r>
          </a:p>
          <a:p>
            <a:pPr marL="1089025" lvl="1" indent="-571500"/>
            <a:r>
              <a:rPr lang="en-GB" altLang="en-US" sz="2000" dirty="0" smtClean="0">
                <a:solidFill>
                  <a:srgbClr val="FF0000"/>
                </a:solidFill>
              </a:rPr>
              <a:t>What is the event, when Sue receives a call from customer?</a:t>
            </a:r>
          </a:p>
          <a:p>
            <a:pPr marL="1433513" lvl="2" indent="-571500"/>
            <a:r>
              <a:rPr lang="en-GB" altLang="en-US" sz="2000" dirty="0" smtClean="0">
                <a:solidFill>
                  <a:srgbClr val="FF0000"/>
                </a:solidFill>
              </a:rPr>
              <a:t>Is it customer calling Sue? Or,</a:t>
            </a:r>
          </a:p>
          <a:p>
            <a:pPr marL="1433513" lvl="2" indent="-571500"/>
            <a:r>
              <a:rPr lang="en-GB" altLang="en-US" sz="2000" dirty="0" smtClean="0">
                <a:solidFill>
                  <a:srgbClr val="FF0000"/>
                </a:solidFill>
              </a:rPr>
              <a:t>Is a </a:t>
            </a:r>
            <a:r>
              <a:rPr lang="en-GB" altLang="en-US" sz="2000" dirty="0">
                <a:solidFill>
                  <a:srgbClr val="FF0000"/>
                </a:solidFill>
              </a:rPr>
              <a:t>C</a:t>
            </a:r>
            <a:r>
              <a:rPr lang="en-GB" altLang="en-US" sz="2000" dirty="0" smtClean="0">
                <a:solidFill>
                  <a:srgbClr val="FF0000"/>
                </a:solidFill>
              </a:rPr>
              <a:t>ustomer calling a Sales Representative to create an order?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95706"/>
      </p:ext>
    </p:extLst>
  </p:cSld>
  <p:clrMapOvr>
    <a:masterClrMapping/>
  </p:clrMapOvr>
  <p:transition advTm="1091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r>
              <a:rPr lang="en-NZ" sz="4000" dirty="0" smtClean="0"/>
              <a:t>Defining Events</a:t>
            </a:r>
            <a:endParaRPr lang="en-N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173450"/>
          </a:xfrm>
        </p:spPr>
        <p:txBody>
          <a:bodyPr/>
          <a:lstStyle/>
          <a:p>
            <a:r>
              <a:rPr lang="en-GB" altLang="en-US" sz="2800" dirty="0"/>
              <a:t>Define events </a:t>
            </a:r>
            <a:r>
              <a:rPr lang="en-GB" altLang="en-US" sz="2800" dirty="0" smtClean="0"/>
              <a:t>by focusing on a </a:t>
            </a:r>
            <a:r>
              <a:rPr lang="en-GB" altLang="en-US" sz="2800" dirty="0"/>
              <a:t>task that is performed by </a:t>
            </a:r>
            <a:r>
              <a:rPr lang="en-GB" altLang="en-US" sz="2800" b="1" dirty="0">
                <a:solidFill>
                  <a:srgbClr val="0099CC"/>
                </a:solidFill>
              </a:rPr>
              <a:t>one person</a:t>
            </a:r>
            <a:r>
              <a:rPr lang="en-GB" altLang="en-US" sz="2800" dirty="0"/>
              <a:t> in one place in response to a business event </a:t>
            </a:r>
            <a:r>
              <a:rPr lang="en-GB" altLang="en-US" sz="2800" dirty="0" smtClean="0"/>
              <a:t>which </a:t>
            </a:r>
            <a:r>
              <a:rPr lang="en-GB" altLang="en-US" sz="2800" dirty="0"/>
              <a:t>adds business </a:t>
            </a:r>
            <a:r>
              <a:rPr lang="en-GB" altLang="en-US" sz="2800" dirty="0" smtClean="0"/>
              <a:t>value </a:t>
            </a:r>
            <a:r>
              <a:rPr lang="en-GB" altLang="en-US" sz="2800" dirty="0"/>
              <a:t>and leaves the system in a stable and consistent </a:t>
            </a:r>
            <a:r>
              <a:rPr lang="en-GB" altLang="en-US" sz="2800" dirty="0" smtClean="0"/>
              <a:t>state</a:t>
            </a:r>
          </a:p>
          <a:p>
            <a:r>
              <a:rPr lang="en-GB" altLang="en-US" sz="2800" dirty="0" smtClean="0"/>
              <a:t>Level of detail for a business event. For example, registering a customer</a:t>
            </a:r>
          </a:p>
          <a:p>
            <a:pPr lvl="1"/>
            <a:r>
              <a:rPr lang="en-GB" altLang="en-US" sz="2400" dirty="0" smtClean="0"/>
              <a:t>Writing customer name</a:t>
            </a:r>
          </a:p>
          <a:p>
            <a:pPr lvl="1"/>
            <a:r>
              <a:rPr lang="en-GB" altLang="en-US" sz="2400" dirty="0" smtClean="0"/>
              <a:t>Entire process of registering a customer</a:t>
            </a:r>
          </a:p>
          <a:p>
            <a:pPr lvl="1"/>
            <a:r>
              <a:rPr lang="en-GB" altLang="en-US" sz="2400" dirty="0" smtClean="0"/>
              <a:t>Events throughout the day of registering customers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07369"/>
      </p:ext>
    </p:extLst>
  </p:cSld>
  <p:clrMapOvr>
    <a:masterClrMapping/>
  </p:clrMapOvr>
  <p:transition advTm="109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64797"/>
          </a:xfrm>
        </p:spPr>
        <p:txBody>
          <a:bodyPr/>
          <a:lstStyle/>
          <a:p>
            <a:pPr algn="ctr"/>
            <a:r>
              <a:rPr lang="en-US" altLang="en-US" dirty="0"/>
              <a:t>Events and Use Cases</a:t>
            </a:r>
          </a:p>
        </p:txBody>
      </p:sp>
      <p:pic>
        <p:nvPicPr>
          <p:cNvPr id="24986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990600"/>
            <a:ext cx="6781800" cy="4998814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7419"/>
      </p:ext>
    </p:extLst>
  </p:cSld>
  <p:clrMapOvr>
    <a:masterClrMapping/>
  </p:clrMapOvr>
  <p:transition advTm="166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Types of Events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85871"/>
          </a:xfrm>
        </p:spPr>
        <p:txBody>
          <a:bodyPr/>
          <a:lstStyle/>
          <a:p>
            <a:pPr marL="571500" indent="-571500">
              <a:lnSpc>
                <a:spcPct val="90000"/>
              </a:lnSpc>
            </a:pPr>
            <a:r>
              <a:rPr lang="en-GB" altLang="en-US" sz="3200" dirty="0"/>
              <a:t>External </a:t>
            </a:r>
            <a:r>
              <a:rPr lang="en-GB" altLang="en-US" sz="3200" dirty="0" smtClean="0"/>
              <a:t>Event (most common)</a:t>
            </a:r>
            <a:endParaRPr lang="en-GB" altLang="en-US" sz="3200" dirty="0"/>
          </a:p>
          <a:p>
            <a:pPr marL="839788" lvl="1" indent="-495300">
              <a:lnSpc>
                <a:spcPct val="90000"/>
              </a:lnSpc>
            </a:pPr>
            <a:r>
              <a:rPr lang="en-GB" altLang="en-US" dirty="0"/>
              <a:t>an event that occurs outside the system, usually initiated by an external agent or actor</a:t>
            </a:r>
            <a:endParaRPr lang="en-GB" altLang="en-US" sz="2800" dirty="0"/>
          </a:p>
          <a:p>
            <a:pPr marL="571500" indent="-571500">
              <a:lnSpc>
                <a:spcPct val="90000"/>
              </a:lnSpc>
            </a:pPr>
            <a:r>
              <a:rPr lang="en-GB" altLang="en-US" sz="3200" dirty="0"/>
              <a:t>Temporal Event</a:t>
            </a:r>
          </a:p>
          <a:p>
            <a:pPr marL="839788" lvl="1" indent="-495300">
              <a:lnSpc>
                <a:spcPct val="90000"/>
              </a:lnSpc>
            </a:pPr>
            <a:r>
              <a:rPr lang="en-GB" altLang="en-US" dirty="0"/>
              <a:t>an event that occurs as a result of reaching a point in time</a:t>
            </a:r>
            <a:endParaRPr lang="en-GB" altLang="en-US" sz="2800" dirty="0"/>
          </a:p>
          <a:p>
            <a:pPr marL="571500" indent="-571500">
              <a:lnSpc>
                <a:spcPct val="90000"/>
              </a:lnSpc>
            </a:pPr>
            <a:r>
              <a:rPr lang="en-GB" altLang="en-US" sz="3200" dirty="0"/>
              <a:t>State Event</a:t>
            </a:r>
          </a:p>
          <a:p>
            <a:pPr marL="839788" lvl="1" indent="-495300">
              <a:lnSpc>
                <a:spcPct val="90000"/>
              </a:lnSpc>
            </a:pPr>
            <a:r>
              <a:rPr lang="en-GB" altLang="en-US" dirty="0"/>
              <a:t>an event that occurs when something happens inside the system that triggers some </a:t>
            </a:r>
            <a:r>
              <a:rPr lang="en-GB" altLang="en-US" dirty="0" smtClean="0"/>
              <a:t>change</a:t>
            </a:r>
            <a:endParaRPr lang="en-GB" altLang="en-US" dirty="0"/>
          </a:p>
          <a:p>
            <a:pPr marL="839788" lvl="1" indent="-495300">
              <a:lnSpc>
                <a:spcPct val="90000"/>
              </a:lnSpc>
            </a:pPr>
            <a:r>
              <a:rPr lang="en-GB" altLang="en-US" dirty="0" smtClean="0"/>
              <a:t>e.g. reorder </a:t>
            </a:r>
            <a:r>
              <a:rPr lang="en-GB" altLang="en-US" dirty="0"/>
              <a:t>point is reached for inventory item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6270"/>
      </p:ext>
    </p:extLst>
  </p:cSld>
  <p:clrMapOvr>
    <a:masterClrMapping/>
  </p:clrMapOvr>
  <p:transition advTm="749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External </a:t>
            </a:r>
            <a:r>
              <a:rPr lang="en-US" altLang="en-US" dirty="0" smtClean="0"/>
              <a:t>Events - CRUD</a:t>
            </a:r>
            <a:endParaRPr lang="en-US" altLang="en-US" dirty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902607"/>
          </a:xfrm>
        </p:spPr>
        <p:txBody>
          <a:bodyPr/>
          <a:lstStyle/>
          <a:p>
            <a:pPr marL="571500" indent="-571500"/>
            <a:r>
              <a:rPr lang="en-US" altLang="zh-CN" sz="2600" dirty="0">
                <a:ea typeface="宋体" panose="02010600030101010101" pitchFamily="2" charset="-122"/>
              </a:rPr>
              <a:t>External agent or actor wants something resulting in a </a:t>
            </a:r>
            <a:r>
              <a:rPr lang="en-US" altLang="zh-CN" sz="2600" dirty="0" smtClean="0">
                <a:ea typeface="宋体" panose="02010600030101010101" pitchFamily="2" charset="-122"/>
              </a:rPr>
              <a:t>transaction – create</a:t>
            </a:r>
            <a:endParaRPr lang="en-US" altLang="zh-CN" sz="2600" dirty="0">
              <a:ea typeface="宋体" panose="02010600030101010101" pitchFamily="2" charset="-122"/>
            </a:endParaRPr>
          </a:p>
          <a:p>
            <a:pPr marL="981075" lvl="1" indent="-441325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chemeClr val="tx2"/>
                </a:solidFill>
                <a:ea typeface="宋体" panose="02010600030101010101" pitchFamily="2" charset="-122"/>
              </a:rPr>
              <a:t>Customer buys a product</a:t>
            </a:r>
          </a:p>
          <a:p>
            <a:pPr marL="571500" indent="-571500"/>
            <a:r>
              <a:rPr lang="en-US" altLang="zh-CN" sz="2600" dirty="0">
                <a:ea typeface="宋体" panose="02010600030101010101" pitchFamily="2" charset="-122"/>
              </a:rPr>
              <a:t>External agent or actor wants some </a:t>
            </a:r>
            <a:r>
              <a:rPr lang="en-US" altLang="zh-CN" sz="2600" dirty="0" smtClean="0">
                <a:ea typeface="宋体" panose="02010600030101010101" pitchFamily="2" charset="-122"/>
              </a:rPr>
              <a:t>information – report</a:t>
            </a:r>
            <a:endParaRPr lang="en-US" altLang="zh-CN" sz="2600" dirty="0">
              <a:ea typeface="宋体" panose="02010600030101010101" pitchFamily="2" charset="-122"/>
            </a:endParaRPr>
          </a:p>
          <a:p>
            <a:pPr marL="981075" lvl="1" indent="-441325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chemeClr val="tx2"/>
                </a:solidFill>
                <a:ea typeface="宋体" panose="02010600030101010101" pitchFamily="2" charset="-122"/>
              </a:rPr>
              <a:t>Customer wants to know product </a:t>
            </a:r>
            <a:r>
              <a:rPr lang="en-US" altLang="zh-CN" sz="2200" dirty="0" smtClean="0">
                <a:solidFill>
                  <a:schemeClr val="tx2"/>
                </a:solidFill>
                <a:ea typeface="宋体" panose="02010600030101010101" pitchFamily="2" charset="-122"/>
              </a:rPr>
              <a:t>details</a:t>
            </a:r>
          </a:p>
          <a:p>
            <a:pPr marL="981075" lvl="1" indent="-441325">
              <a:buFont typeface="Wingdings" panose="05000000000000000000" pitchFamily="2" charset="2"/>
              <a:buChar char="Ø"/>
            </a:pPr>
            <a:r>
              <a:rPr lang="en-GB" altLang="en-US" sz="2200" dirty="0">
                <a:solidFill>
                  <a:schemeClr val="tx2"/>
                </a:solidFill>
              </a:rPr>
              <a:t>Sales manager wants update on production </a:t>
            </a:r>
            <a:r>
              <a:rPr lang="en-GB" altLang="en-US" sz="2200" dirty="0" smtClean="0">
                <a:solidFill>
                  <a:schemeClr val="tx2"/>
                </a:solidFill>
              </a:rPr>
              <a:t>plans</a:t>
            </a:r>
            <a:endParaRPr lang="en-US" altLang="zh-CN" sz="2200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marL="571500" indent="-571500"/>
            <a:r>
              <a:rPr lang="en-US" altLang="zh-CN" sz="2600" dirty="0">
                <a:ea typeface="宋体" panose="02010600030101010101" pitchFamily="2" charset="-122"/>
              </a:rPr>
              <a:t>External data changed and needs to be </a:t>
            </a:r>
            <a:r>
              <a:rPr lang="en-US" altLang="zh-CN" sz="2600" dirty="0" smtClean="0">
                <a:ea typeface="宋体" panose="02010600030101010101" pitchFamily="2" charset="-122"/>
              </a:rPr>
              <a:t>updated – update</a:t>
            </a:r>
            <a:endParaRPr lang="en-US" altLang="zh-CN" sz="2600" dirty="0">
              <a:ea typeface="宋体" panose="02010600030101010101" pitchFamily="2" charset="-122"/>
            </a:endParaRPr>
          </a:p>
          <a:p>
            <a:pPr marL="981075" lvl="1" indent="-441325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chemeClr val="tx2"/>
                </a:solidFill>
                <a:ea typeface="宋体" panose="02010600030101010101" pitchFamily="2" charset="-122"/>
              </a:rPr>
              <a:t>Customer has new address and phone</a:t>
            </a:r>
          </a:p>
          <a:p>
            <a:pPr marL="571500" indent="-571500"/>
            <a:r>
              <a:rPr lang="en-US" altLang="zh-CN" sz="2600" dirty="0">
                <a:ea typeface="宋体" panose="02010600030101010101" pitchFamily="2" charset="-122"/>
              </a:rPr>
              <a:t>Management wants some </a:t>
            </a:r>
            <a:r>
              <a:rPr lang="en-US" altLang="zh-CN" sz="2600" dirty="0" smtClean="0">
                <a:ea typeface="宋体" panose="02010600030101010101" pitchFamily="2" charset="-122"/>
              </a:rPr>
              <a:t>information – delete</a:t>
            </a:r>
          </a:p>
          <a:p>
            <a:pPr marL="981075" lvl="1" indent="-441325">
              <a:buFont typeface="Wingdings" panose="05000000000000000000" pitchFamily="2" charset="2"/>
              <a:buChar char="Ø"/>
            </a:pPr>
            <a:r>
              <a:rPr lang="en-GB" altLang="en-US" sz="2200" dirty="0" smtClean="0">
                <a:solidFill>
                  <a:schemeClr val="tx2"/>
                </a:solidFill>
              </a:rPr>
              <a:t>HR wants to delete employee records</a:t>
            </a:r>
            <a:endParaRPr lang="en-GB" altLang="en-US" sz="2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sp>
        <p:nvSpPr>
          <p:cNvPr id="2" name="Action Button: Home 1">
            <a:hlinkClick r:id="" action="ppaction://hlinkshowjump?jump=lastslideviewed" highlightClick="1"/>
          </p:cNvPr>
          <p:cNvSpPr/>
          <p:nvPr/>
        </p:nvSpPr>
        <p:spPr bwMode="auto">
          <a:xfrm>
            <a:off x="8001000" y="5410200"/>
            <a:ext cx="533400" cy="457200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290"/>
      </p:ext>
    </p:extLst>
  </p:cSld>
  <p:clrMapOvr>
    <a:masterClrMapping/>
  </p:clrMapOvr>
  <p:transition advTm="1337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Temporal </a:t>
            </a:r>
            <a:r>
              <a:rPr lang="en-US" altLang="en-US" dirty="0" smtClean="0"/>
              <a:t>Events</a:t>
            </a:r>
            <a:endParaRPr lang="en-US" altLang="en-US" dirty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marL="571500" indent="-571500"/>
            <a:r>
              <a:rPr lang="en-US" altLang="zh-CN" dirty="0">
                <a:ea typeface="宋体" panose="02010600030101010101" pitchFamily="2" charset="-122"/>
              </a:rPr>
              <a:t>Internal outputs needed at points in time</a:t>
            </a:r>
          </a:p>
          <a:p>
            <a:pPr marL="839788" lvl="1" indent="-495300"/>
            <a:r>
              <a:rPr lang="en-US" altLang="zh-CN" dirty="0">
                <a:ea typeface="宋体" panose="02010600030101010101" pitchFamily="2" charset="-122"/>
              </a:rPr>
              <a:t>Management reports (summary or exception)</a:t>
            </a:r>
          </a:p>
          <a:p>
            <a:pPr marL="839788" lvl="1" indent="-495300"/>
            <a:r>
              <a:rPr lang="en-US" altLang="zh-CN" dirty="0">
                <a:ea typeface="宋体" panose="02010600030101010101" pitchFamily="2" charset="-122"/>
              </a:rPr>
              <a:t>Operational reports (detailed transactions)</a:t>
            </a:r>
          </a:p>
          <a:p>
            <a:pPr marL="839788" lvl="1" indent="-495300"/>
            <a:r>
              <a:rPr lang="en-US" altLang="zh-CN" dirty="0">
                <a:ea typeface="宋体" panose="02010600030101010101" pitchFamily="2" charset="-122"/>
              </a:rPr>
              <a:t>Internal statements and documents (including payroll)</a:t>
            </a:r>
          </a:p>
          <a:p>
            <a:pPr marL="571500" indent="-571500"/>
            <a:r>
              <a:rPr lang="en-US" altLang="zh-CN" dirty="0">
                <a:ea typeface="宋体" panose="02010600030101010101" pitchFamily="2" charset="-122"/>
              </a:rPr>
              <a:t>External outputs needed at points of time</a:t>
            </a:r>
          </a:p>
          <a:p>
            <a:pPr marL="839788" lvl="1" indent="-495300"/>
            <a:r>
              <a:rPr lang="en-US" altLang="zh-CN" dirty="0">
                <a:ea typeface="宋体" panose="02010600030101010101" pitchFamily="2" charset="-122"/>
              </a:rPr>
              <a:t>Statements, status reports, bills, reminders</a:t>
            </a:r>
            <a:endParaRPr lang="en-GB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sp>
        <p:nvSpPr>
          <p:cNvPr id="2" name="Action Button: Home 1">
            <a:hlinkClick r:id="" action="ppaction://hlinkshowjump?jump=lastslideviewed" highlightClick="1"/>
          </p:cNvPr>
          <p:cNvSpPr/>
          <p:nvPr/>
        </p:nvSpPr>
        <p:spPr bwMode="auto">
          <a:xfrm>
            <a:off x="8001000" y="5257800"/>
            <a:ext cx="533400" cy="457200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06409"/>
      </p:ext>
    </p:extLst>
  </p:cSld>
  <p:clrMapOvr>
    <a:masterClrMapping/>
  </p:clrMapOvr>
  <p:transition advTm="257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pPr algn="ctr"/>
            <a:r>
              <a:rPr lang="en-US" altLang="en-US" sz="3200" dirty="0"/>
              <a:t>Finding the actual event that affects the system</a:t>
            </a:r>
          </a:p>
        </p:txBody>
      </p:sp>
      <p:pic>
        <p:nvPicPr>
          <p:cNvPr id="24781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47800"/>
            <a:ext cx="6884988" cy="4411663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688"/>
      </p:ext>
    </p:extLst>
  </p:cSld>
  <p:clrMapOvr>
    <a:masterClrMapping/>
  </p:clrMapOvr>
  <p:transition advTm="1111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Waiters on Call Meal-Delivery System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9783"/>
            <a:ext cx="8382000" cy="4025717"/>
          </a:xfrm>
        </p:spPr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Which type of event is it when,</a:t>
            </a:r>
          </a:p>
          <a:p>
            <a:pPr lvl="1"/>
            <a:r>
              <a:rPr lang="en-NZ" sz="2400" dirty="0" smtClean="0"/>
              <a:t>Sue creates an order</a:t>
            </a:r>
          </a:p>
          <a:p>
            <a:pPr lvl="1"/>
            <a:r>
              <a:rPr lang="en-NZ" sz="2400" dirty="0" smtClean="0"/>
              <a:t>Delivery driver’s vehicle updating its location on delivery system through GPS</a:t>
            </a:r>
          </a:p>
          <a:p>
            <a:pPr lvl="1"/>
            <a:r>
              <a:rPr lang="en-NZ" sz="2400" dirty="0" smtClean="0"/>
              <a:t>Driver indicates that they are available</a:t>
            </a:r>
          </a:p>
          <a:p>
            <a:pPr lvl="1"/>
            <a:r>
              <a:rPr lang="en-NZ" sz="2400" dirty="0" smtClean="0"/>
              <a:t>Driver receives a report about order to pick up</a:t>
            </a:r>
          </a:p>
          <a:p>
            <a:pPr lvl="1"/>
            <a:r>
              <a:rPr lang="en-NZ" sz="2400" dirty="0" smtClean="0"/>
              <a:t>Sue changes the order</a:t>
            </a:r>
          </a:p>
          <a:p>
            <a:pPr lvl="1"/>
            <a:r>
              <a:rPr lang="en-NZ" sz="2400" dirty="0" smtClean="0"/>
              <a:t>Restaurant receives the updated order</a:t>
            </a:r>
          </a:p>
          <a:p>
            <a:pPr lvl="1"/>
            <a:r>
              <a:rPr lang="en-NZ" sz="2400" dirty="0" smtClean="0"/>
              <a:t>Restaurant updates the time to pick up the order</a:t>
            </a:r>
          </a:p>
          <a:p>
            <a:pPr lvl="1"/>
            <a:r>
              <a:rPr lang="en-NZ" sz="2400" dirty="0" smtClean="0"/>
              <a:t>Driver receives the updates about pick up time</a:t>
            </a:r>
            <a:endParaRPr lang="en-NZ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2441"/>
      </p:ext>
    </p:extLst>
  </p:cSld>
  <p:clrMapOvr>
    <a:masterClrMapping/>
  </p:clrMapOvr>
  <p:transition advTm="779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Waiters on Call Meal-Delivery System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9783"/>
            <a:ext cx="8763000" cy="3970318"/>
          </a:xfrm>
        </p:spPr>
        <p:txBody>
          <a:bodyPr/>
          <a:lstStyle/>
          <a:p>
            <a:r>
              <a:rPr lang="en-NZ" sz="2800" dirty="0" smtClean="0">
                <a:solidFill>
                  <a:srgbClr val="FF0000"/>
                </a:solidFill>
              </a:rPr>
              <a:t>Which type of event is it when,</a:t>
            </a:r>
          </a:p>
          <a:p>
            <a:pPr lvl="1"/>
            <a:r>
              <a:rPr lang="en-NZ" sz="2400" dirty="0" smtClean="0"/>
              <a:t>Sue creates an order </a:t>
            </a:r>
            <a:r>
              <a:rPr lang="en-NZ" sz="2400" dirty="0" smtClean="0">
                <a:solidFill>
                  <a:srgbClr val="FF0000"/>
                </a:solidFill>
              </a:rPr>
              <a:t>- </a:t>
            </a:r>
            <a:r>
              <a:rPr lang="en-NZ" sz="2400" i="1" dirty="0" smtClean="0">
                <a:solidFill>
                  <a:srgbClr val="FF0000"/>
                </a:solidFill>
              </a:rPr>
              <a:t>external</a:t>
            </a:r>
          </a:p>
          <a:p>
            <a:pPr lvl="1"/>
            <a:r>
              <a:rPr lang="en-NZ" sz="2400" dirty="0" smtClean="0"/>
              <a:t>Delivery driver’s vehicle updating its location on delivery system through GPS </a:t>
            </a:r>
            <a:r>
              <a:rPr lang="en-NZ" sz="2400" dirty="0" smtClean="0">
                <a:solidFill>
                  <a:srgbClr val="FF0000"/>
                </a:solidFill>
              </a:rPr>
              <a:t>– </a:t>
            </a:r>
            <a:r>
              <a:rPr lang="en-NZ" sz="2400" i="1" dirty="0" smtClean="0">
                <a:solidFill>
                  <a:srgbClr val="FF0000"/>
                </a:solidFill>
              </a:rPr>
              <a:t>external</a:t>
            </a:r>
          </a:p>
          <a:p>
            <a:pPr lvl="1"/>
            <a:r>
              <a:rPr lang="en-NZ" sz="2400" dirty="0" smtClean="0"/>
              <a:t>Driver indicates they are available </a:t>
            </a:r>
            <a:r>
              <a:rPr lang="en-NZ" sz="2400" dirty="0" smtClean="0">
                <a:solidFill>
                  <a:srgbClr val="FF0000"/>
                </a:solidFill>
              </a:rPr>
              <a:t>- </a:t>
            </a:r>
            <a:r>
              <a:rPr lang="en-NZ" sz="2400" i="1" dirty="0" smtClean="0">
                <a:solidFill>
                  <a:srgbClr val="FF0000"/>
                </a:solidFill>
              </a:rPr>
              <a:t>external</a:t>
            </a:r>
          </a:p>
          <a:p>
            <a:pPr lvl="1"/>
            <a:r>
              <a:rPr lang="en-NZ" sz="2400" dirty="0" smtClean="0"/>
              <a:t>Driver receives a report about order to pick up </a:t>
            </a:r>
            <a:r>
              <a:rPr lang="en-NZ" sz="2400" dirty="0" smtClean="0">
                <a:solidFill>
                  <a:srgbClr val="FF0000"/>
                </a:solidFill>
              </a:rPr>
              <a:t>- </a:t>
            </a:r>
            <a:r>
              <a:rPr lang="en-NZ" sz="2400" i="1" dirty="0" smtClean="0">
                <a:solidFill>
                  <a:srgbClr val="FF0000"/>
                </a:solidFill>
              </a:rPr>
              <a:t>temporal</a:t>
            </a:r>
          </a:p>
          <a:p>
            <a:pPr lvl="1"/>
            <a:r>
              <a:rPr lang="en-NZ" sz="2400" dirty="0" smtClean="0"/>
              <a:t>Sue changes the order </a:t>
            </a:r>
            <a:r>
              <a:rPr lang="en-NZ" sz="2400" dirty="0" smtClean="0">
                <a:solidFill>
                  <a:srgbClr val="FF0000"/>
                </a:solidFill>
              </a:rPr>
              <a:t>- </a:t>
            </a:r>
            <a:r>
              <a:rPr lang="en-NZ" sz="2400" i="1" dirty="0" smtClean="0">
                <a:solidFill>
                  <a:srgbClr val="FF0000"/>
                </a:solidFill>
              </a:rPr>
              <a:t>external</a:t>
            </a:r>
          </a:p>
          <a:p>
            <a:pPr lvl="1"/>
            <a:r>
              <a:rPr lang="en-NZ" sz="2400" dirty="0" smtClean="0"/>
              <a:t>Restaurant receives the updated order </a:t>
            </a:r>
            <a:r>
              <a:rPr lang="en-NZ" sz="2400" i="1" dirty="0" smtClean="0">
                <a:solidFill>
                  <a:srgbClr val="FF0000"/>
                </a:solidFill>
              </a:rPr>
              <a:t>- temporal</a:t>
            </a:r>
          </a:p>
          <a:p>
            <a:pPr lvl="1"/>
            <a:r>
              <a:rPr lang="en-NZ" sz="2400" dirty="0" smtClean="0"/>
              <a:t>Restaurant updates the time to pick up the order </a:t>
            </a:r>
            <a:r>
              <a:rPr lang="en-NZ" sz="2400" i="1" dirty="0" smtClean="0">
                <a:solidFill>
                  <a:srgbClr val="FF0000"/>
                </a:solidFill>
              </a:rPr>
              <a:t>- state</a:t>
            </a:r>
          </a:p>
          <a:p>
            <a:pPr lvl="1"/>
            <a:r>
              <a:rPr lang="en-NZ" sz="2400" dirty="0" smtClean="0"/>
              <a:t>Driver receives the updates about pick up time </a:t>
            </a:r>
            <a:r>
              <a:rPr lang="en-NZ" sz="2400" i="1" dirty="0" smtClean="0">
                <a:solidFill>
                  <a:srgbClr val="FF0000"/>
                </a:solidFill>
              </a:rPr>
              <a:t>- temporal</a:t>
            </a:r>
            <a:endParaRPr lang="en-NZ" sz="2400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00515"/>
      </p:ext>
    </p:extLst>
  </p:cSld>
  <p:clrMapOvr>
    <a:masterClrMapping/>
  </p:clrMapOvr>
  <p:transition advTm="37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6411913" cy="1143000"/>
          </a:xfrm>
        </p:spPr>
        <p:txBody>
          <a:bodyPr/>
          <a:lstStyle/>
          <a:p>
            <a:pPr algn="l"/>
            <a:endParaRPr lang="en-US" altLang="en-US" sz="44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0088" y="3656013"/>
            <a:ext cx="4267200" cy="1522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Systems Analysis and Design in a Changing World </a:t>
            </a:r>
            <a:r>
              <a:rPr lang="en-US" altLang="en-US" sz="2400" dirty="0" smtClean="0"/>
              <a:t>7</a:t>
            </a:r>
            <a:r>
              <a:rPr lang="en-US" altLang="en-US" sz="2400" baseline="30000" dirty="0" smtClean="0"/>
              <a:t>th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Satzinger</a:t>
            </a:r>
            <a:r>
              <a:rPr lang="en-US" altLang="en-US" sz="2400" dirty="0"/>
              <a:t>, Jackson &amp; </a:t>
            </a:r>
            <a:r>
              <a:rPr lang="en-US" altLang="en-US" sz="2400" dirty="0" err="1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1000" y="1828800"/>
            <a:ext cx="6781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4000" dirty="0"/>
              <a:t>Chapter </a:t>
            </a:r>
            <a:r>
              <a:rPr lang="en-US" altLang="en-US" sz="4000" dirty="0" smtClean="0"/>
              <a:t>3 </a:t>
            </a:r>
          </a:p>
          <a:p>
            <a:pPr algn="ctr"/>
            <a:r>
              <a:rPr lang="en-US" altLang="en-US" sz="4000" dirty="0" smtClean="0"/>
              <a:t>Use Cases – Part 2</a:t>
            </a:r>
            <a:endParaRPr lang="en-US" alt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4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Tracing a sequence of transactions resulting in many events</a:t>
            </a:r>
          </a:p>
        </p:txBody>
      </p:sp>
      <p:pic>
        <p:nvPicPr>
          <p:cNvPr id="2836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8229600" cy="3602038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94873"/>
      </p:ext>
    </p:extLst>
  </p:cSld>
  <p:clrMapOvr>
    <a:masterClrMapping/>
  </p:clrMapOvr>
  <p:transition advTm="875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Perfect Technology Assumption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1791260"/>
          </a:xfrm>
        </p:spPr>
        <p:txBody>
          <a:bodyPr/>
          <a:lstStyle/>
          <a:p>
            <a:r>
              <a:rPr lang="en-GB" altLang="en-US" sz="2800" dirty="0"/>
              <a:t>Don’t worry about functions built into system because of limits </a:t>
            </a:r>
            <a:r>
              <a:rPr lang="en-GB" altLang="en-US" sz="2800" dirty="0" smtClean="0"/>
              <a:t>or changes in </a:t>
            </a:r>
            <a:r>
              <a:rPr lang="en-GB" altLang="en-US" sz="2800" dirty="0"/>
              <a:t>technology and people. </a:t>
            </a:r>
            <a:endParaRPr lang="en-GB" altLang="en-US" sz="2800" dirty="0" smtClean="0"/>
          </a:p>
          <a:p>
            <a:r>
              <a:rPr lang="en-GB" altLang="en-US" sz="2800" dirty="0" smtClean="0"/>
              <a:t>Wait </a:t>
            </a:r>
            <a:r>
              <a:rPr lang="en-GB" altLang="en-US" sz="2800" dirty="0"/>
              <a:t>until design.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56008" name="Rectangle 8"/>
          <p:cNvSpPr>
            <a:spLocks noChangeArrowheads="1"/>
          </p:cNvSpPr>
          <p:nvPr/>
        </p:nvSpPr>
        <p:spPr bwMode="auto">
          <a:xfrm>
            <a:off x="457200" y="16002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9788" indent="-4953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888" indent="-4381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-381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63700" indent="-3810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209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81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53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925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en-US" sz="2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07" y="2514600"/>
            <a:ext cx="7445385" cy="3154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>
            <a:off x="190500" y="515341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541"/>
      </p:ext>
    </p:extLst>
  </p:cSld>
  <p:clrMapOvr>
    <a:masterClrMapping/>
  </p:clrMapOvr>
  <p:transition advTm="1162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84748"/>
          </a:xfrm>
        </p:spPr>
        <p:txBody>
          <a:bodyPr/>
          <a:lstStyle/>
          <a:p>
            <a:pPr algn="ctr"/>
            <a:r>
              <a:rPr lang="en-US" altLang="en-US" sz="3500" dirty="0"/>
              <a:t>Event Decomposition Technique</a:t>
            </a:r>
            <a:r>
              <a:rPr lang="en-US" altLang="en-US" sz="3500" dirty="0" smtClean="0"/>
              <a:t>: Specific </a:t>
            </a:r>
            <a:r>
              <a:rPr lang="en-US" altLang="en-US" sz="3500" dirty="0"/>
              <a:t>Steps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400050" y="1066800"/>
            <a:ext cx="8458200" cy="3551742"/>
          </a:xfrm>
        </p:spPr>
        <p:txBody>
          <a:bodyPr/>
          <a:lstStyle/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Consider the </a:t>
            </a:r>
            <a:r>
              <a:rPr lang="en-US" altLang="en-US" sz="2600" b="1" dirty="0"/>
              <a:t>external events </a:t>
            </a:r>
            <a:r>
              <a:rPr lang="en-US" altLang="en-US" sz="2600" dirty="0"/>
              <a:t>in the system environment that require a response from the system </a:t>
            </a:r>
            <a:endParaRPr lang="en-US" altLang="en-US" sz="2600" dirty="0" smtClean="0"/>
          </a:p>
          <a:p>
            <a:pPr marL="1089025" lvl="1" indent="-571500">
              <a:buFont typeface="Wingdings" panose="05000000000000000000" pitchFamily="2" charset="2"/>
              <a:buAutoNum type="arabicPeriod"/>
            </a:pPr>
            <a:r>
              <a:rPr lang="en-US" altLang="en-US" sz="2200" dirty="0" smtClean="0"/>
              <a:t>For </a:t>
            </a:r>
            <a:r>
              <a:rPr lang="en-US" altLang="en-US" sz="2200" dirty="0"/>
              <a:t>each external event, identify and </a:t>
            </a:r>
            <a:r>
              <a:rPr lang="en-US" altLang="en-US" sz="2200" i="1" dirty="0"/>
              <a:t>name</a:t>
            </a:r>
            <a:r>
              <a:rPr lang="en-US" altLang="en-US" sz="2200" dirty="0"/>
              <a:t> the use case that the system requires</a:t>
            </a: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Consider the </a:t>
            </a:r>
            <a:r>
              <a:rPr lang="en-US" altLang="en-US" sz="2600" b="1" dirty="0"/>
              <a:t>temporal events </a:t>
            </a:r>
            <a:r>
              <a:rPr lang="en-US" altLang="en-US" sz="2600" dirty="0"/>
              <a:t>that require a response from the </a:t>
            </a:r>
            <a:r>
              <a:rPr lang="en-US" altLang="en-US" sz="2600" dirty="0" smtClean="0"/>
              <a:t>system</a:t>
            </a:r>
            <a:endParaRPr lang="en-US" altLang="en-US" sz="2600" dirty="0"/>
          </a:p>
          <a:p>
            <a:pPr marL="1089025" lvl="1" indent="-571500">
              <a:buFont typeface="Wingdings" panose="05000000000000000000" pitchFamily="2" charset="2"/>
              <a:buAutoNum type="arabicPeriod"/>
            </a:pPr>
            <a:r>
              <a:rPr lang="en-US" altLang="en-US" sz="2200" dirty="0"/>
              <a:t>For each temporal event, identify and </a:t>
            </a:r>
            <a:r>
              <a:rPr lang="en-US" altLang="en-US" sz="2200" i="1" dirty="0"/>
              <a:t>name</a:t>
            </a:r>
            <a:r>
              <a:rPr lang="en-US" altLang="en-US" sz="2200" dirty="0"/>
              <a:t> the use case that the system requires and then establish the point of time that will trigger the use </a:t>
            </a:r>
            <a:r>
              <a:rPr lang="en-US" altLang="en-US" sz="2200" dirty="0" smtClean="0"/>
              <a:t>case</a:t>
            </a:r>
          </a:p>
          <a:p>
            <a:pPr marL="1089025" lvl="1" indent="-571500">
              <a:buFont typeface="Wingdings" panose="05000000000000000000" pitchFamily="2" charset="2"/>
              <a:buAutoNum type="arabicPeriod"/>
            </a:pPr>
            <a:r>
              <a:rPr lang="en-US" altLang="en-US" sz="2200" dirty="0" smtClean="0"/>
              <a:t>Use a table like this one</a:t>
            </a:r>
            <a:endParaRPr lang="en-GB" alt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96292"/>
              </p:ext>
            </p:extLst>
          </p:nvPr>
        </p:nvGraphicFramePr>
        <p:xfrm>
          <a:off x="1962150" y="4996703"/>
          <a:ext cx="5219700" cy="498475"/>
        </p:xfrm>
        <a:graphic>
          <a:graphicData uri="http://schemas.openxmlformats.org/drawingml/2006/table">
            <a:tbl>
              <a:tblPr/>
              <a:tblGrid>
                <a:gridCol w="1224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50" dirty="0">
                          <a:effectLst/>
                          <a:latin typeface="Tahoma" charset="0"/>
                          <a:ea typeface="SimSun" charset="-122"/>
                          <a:cs typeface="Mangal" charset="0"/>
                        </a:rPr>
                        <a:t>Event Name</a:t>
                      </a:r>
                      <a:endParaRPr lang="en-US" sz="1200" kern="50" dirty="0">
                        <a:effectLst/>
                        <a:latin typeface="Times New Roman" charset="0"/>
                        <a:ea typeface="SimSun" charset="-122"/>
                        <a:cs typeface="Mangal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50">
                          <a:effectLst/>
                          <a:latin typeface="Tahoma" charset="0"/>
                          <a:ea typeface="SimSun" charset="-122"/>
                          <a:cs typeface="Mangal" charset="0"/>
                        </a:rPr>
                        <a:t>Event Type</a:t>
                      </a:r>
                      <a:endParaRPr lang="en-US" sz="1200" kern="50">
                        <a:effectLst/>
                        <a:latin typeface="Times New Roman" charset="0"/>
                        <a:ea typeface="SimSun" charset="-122"/>
                        <a:cs typeface="Mangal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50">
                          <a:effectLst/>
                          <a:latin typeface="Tahoma" charset="0"/>
                          <a:ea typeface="SimSun" charset="-122"/>
                          <a:cs typeface="Mangal" charset="0"/>
                        </a:rPr>
                        <a:t>Use case Name</a:t>
                      </a:r>
                      <a:endParaRPr lang="en-US" sz="1200" kern="50">
                        <a:effectLst/>
                        <a:latin typeface="Times New Roman" charset="0"/>
                        <a:ea typeface="SimSun" charset="-122"/>
                        <a:cs typeface="Mangal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50" dirty="0">
                          <a:effectLst/>
                          <a:latin typeface="Tahoma" charset="0"/>
                          <a:ea typeface="SimSun" charset="-122"/>
                          <a:cs typeface="Mangal" charset="0"/>
                        </a:rPr>
                        <a:t>Actor</a:t>
                      </a:r>
                      <a:endParaRPr lang="en-US" sz="1200" kern="50" dirty="0">
                        <a:effectLst/>
                        <a:latin typeface="Times New Roman" charset="0"/>
                        <a:ea typeface="SimSun" charset="-122"/>
                        <a:cs typeface="Mangal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  <a:latin typeface="Tahoma" charset="0"/>
                          <a:ea typeface="SimSun" charset="-122"/>
                          <a:cs typeface="Mangal" charset="0"/>
                        </a:rPr>
                        <a:t> </a:t>
                      </a:r>
                      <a:endParaRPr lang="en-US" sz="1200" kern="50">
                        <a:effectLst/>
                        <a:latin typeface="Times New Roman" charset="0"/>
                        <a:ea typeface="SimSun" charset="-122"/>
                        <a:cs typeface="Mangal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Times New Roman" charset="0"/>
                          <a:ea typeface="SimSun" charset="-122"/>
                          <a:cs typeface="Mangal" charset="0"/>
                        </a:rPr>
                        <a:t> 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  <a:latin typeface="Times New Roman" charset="0"/>
                          <a:ea typeface="SimSun" charset="-122"/>
                          <a:cs typeface="Mangal" charset="0"/>
                        </a:rPr>
                        <a:t> 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Times New Roman" charset="0"/>
                          <a:ea typeface="SimSun" charset="-122"/>
                          <a:cs typeface="Mangal" charset="0"/>
                        </a:rPr>
                        <a:t> 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18"/>
      </p:ext>
    </p:extLst>
  </p:cSld>
  <p:clrMapOvr>
    <a:masterClrMapping/>
  </p:clrMapOvr>
  <p:transition advTm="1024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872547"/>
          </a:xfrm>
        </p:spPr>
        <p:txBody>
          <a:bodyPr/>
          <a:lstStyle/>
          <a:p>
            <a:pPr algn="ctr"/>
            <a:r>
              <a:rPr lang="en-US" altLang="en-US" sz="3500" dirty="0"/>
              <a:t>Event Decomposition Technique</a:t>
            </a:r>
            <a:r>
              <a:rPr lang="en-US" altLang="en-US" sz="3500" dirty="0" smtClean="0"/>
              <a:t>: Specific </a:t>
            </a:r>
            <a:r>
              <a:rPr lang="en-US" altLang="en-US" sz="3500" dirty="0"/>
              <a:t>Steps </a:t>
            </a:r>
            <a:r>
              <a:rPr lang="en-US" altLang="en-US" sz="2800" dirty="0"/>
              <a:t>(continued)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3360920"/>
          </a:xfrm>
        </p:spPr>
        <p:txBody>
          <a:bodyPr/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5"/>
            </a:pPr>
            <a:r>
              <a:rPr lang="en-US" altLang="en-US" sz="2600" dirty="0"/>
              <a:t>Consider the </a:t>
            </a:r>
            <a:r>
              <a:rPr lang="en-US" altLang="en-US" sz="2600" b="1" dirty="0"/>
              <a:t>state events </a:t>
            </a:r>
            <a:r>
              <a:rPr lang="en-US" altLang="en-US" sz="2600" dirty="0"/>
              <a:t>that the system might respond to, particularly if it is a real-time system in which devices or internal state changes trigger use </a:t>
            </a:r>
            <a:r>
              <a:rPr lang="en-US" altLang="en-US" sz="2600" dirty="0" smtClean="0"/>
              <a:t>cases</a:t>
            </a:r>
            <a:endParaRPr lang="en-US" altLang="en-US" sz="2600" dirty="0"/>
          </a:p>
          <a:p>
            <a:pPr marL="517525" lvl="1" indent="0">
              <a:lnSpc>
                <a:spcPct val="80000"/>
              </a:lnSpc>
              <a:buNone/>
            </a:pPr>
            <a:r>
              <a:rPr lang="en-US" altLang="en-US" sz="2200" dirty="0" smtClean="0"/>
              <a:t>	For </a:t>
            </a:r>
            <a:r>
              <a:rPr lang="en-US" altLang="en-US" sz="2200" dirty="0"/>
              <a:t>each state event, identify and </a:t>
            </a:r>
            <a:r>
              <a:rPr lang="en-US" altLang="en-US" sz="2200" i="1" dirty="0"/>
              <a:t>name</a:t>
            </a:r>
            <a:r>
              <a:rPr lang="en-US" altLang="en-US" sz="2200" dirty="0"/>
              <a:t> the use case that the </a:t>
            </a:r>
            <a:r>
              <a:rPr lang="en-US" altLang="en-US" sz="2200" dirty="0" smtClean="0"/>
              <a:t>	system </a:t>
            </a:r>
            <a:r>
              <a:rPr lang="en-US" altLang="en-US" sz="2200" dirty="0"/>
              <a:t>requires and then define the state </a:t>
            </a:r>
            <a:r>
              <a:rPr lang="en-US" altLang="en-US" sz="2200" dirty="0" smtClean="0"/>
              <a:t>change</a:t>
            </a:r>
            <a:endParaRPr lang="en-US" altLang="en-US" sz="22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5"/>
            </a:pPr>
            <a:r>
              <a:rPr lang="en-US" altLang="en-US" sz="2600" dirty="0"/>
              <a:t>When events and use cases are defined, check to see if they are required by using the </a:t>
            </a:r>
            <a:r>
              <a:rPr lang="en-US" altLang="en-US" sz="2600" i="1" dirty="0">
                <a:solidFill>
                  <a:schemeClr val="accent2">
                    <a:lumMod val="75000"/>
                  </a:schemeClr>
                </a:solidFill>
              </a:rPr>
              <a:t>perfect technology assumption</a:t>
            </a:r>
            <a:r>
              <a:rPr lang="en-US" altLang="en-US" sz="2600" dirty="0"/>
              <a:t>. </a:t>
            </a:r>
            <a:r>
              <a:rPr lang="en-US" altLang="en-US" sz="2600" dirty="0">
                <a:solidFill>
                  <a:srgbClr val="FF0000"/>
                </a:solidFill>
              </a:rPr>
              <a:t>Do not include </a:t>
            </a:r>
            <a:r>
              <a:rPr lang="en-US" altLang="en-US" sz="2600" dirty="0"/>
              <a:t>events that involve such system controls as login, logout, change password, and backup or restore the database, as these are put in </a:t>
            </a:r>
            <a:r>
              <a:rPr lang="en-US" altLang="en-US" sz="2600" dirty="0" smtClean="0"/>
              <a:t>later</a:t>
            </a:r>
            <a:endParaRPr lang="en-GB" alt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65330"/>
      </p:ext>
    </p:extLst>
  </p:cSld>
  <p:clrMapOvr>
    <a:masterClrMapping/>
  </p:clrMapOvr>
  <p:transition advTm="42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/>
          <a:lstStyle/>
          <a:p>
            <a:r>
              <a:rPr lang="en-NZ" sz="3600" dirty="0" smtClean="0">
                <a:solidFill>
                  <a:srgbClr val="FF0000"/>
                </a:solidFill>
              </a:rPr>
              <a:t>Problem </a:t>
            </a:r>
            <a:br>
              <a:rPr lang="en-NZ" sz="3600" dirty="0" smtClean="0">
                <a:solidFill>
                  <a:srgbClr val="FF0000"/>
                </a:solidFill>
              </a:rPr>
            </a:br>
            <a:r>
              <a:rPr lang="en-NZ" sz="3600" dirty="0" smtClean="0">
                <a:solidFill>
                  <a:srgbClr val="FF0000"/>
                </a:solidFill>
              </a:rPr>
              <a:t>Waiters on Call Meal-Delivery System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9783"/>
            <a:ext cx="8610600" cy="3559436"/>
          </a:xfrm>
        </p:spPr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What is the use case name and who is the actor?</a:t>
            </a:r>
          </a:p>
          <a:p>
            <a:pPr lvl="1"/>
            <a:r>
              <a:rPr lang="en-NZ" sz="2700" dirty="0" smtClean="0"/>
              <a:t>Sue creates an order </a:t>
            </a:r>
          </a:p>
          <a:p>
            <a:pPr lvl="1"/>
            <a:r>
              <a:rPr lang="en-NZ" sz="2700" dirty="0" smtClean="0"/>
              <a:t>Delivery driver’s vehicle updating its location on delivery system through GPS</a:t>
            </a:r>
          </a:p>
          <a:p>
            <a:pPr lvl="1"/>
            <a:r>
              <a:rPr lang="en-NZ" sz="2700" dirty="0" smtClean="0"/>
              <a:t>Driver indicates that they are available</a:t>
            </a:r>
          </a:p>
          <a:p>
            <a:pPr lvl="1"/>
            <a:r>
              <a:rPr lang="en-NZ" sz="2700" dirty="0" smtClean="0"/>
              <a:t>Driver receives a report about order to pick up</a:t>
            </a:r>
          </a:p>
          <a:p>
            <a:pPr lvl="1"/>
            <a:r>
              <a:rPr lang="en-NZ" sz="2700" dirty="0" smtClean="0"/>
              <a:t>Restaurant receives the updated order</a:t>
            </a:r>
          </a:p>
          <a:p>
            <a:pPr lvl="1"/>
            <a:r>
              <a:rPr lang="en-NZ" sz="2700" dirty="0" smtClean="0"/>
              <a:t>Restaurant updates the time to pick up the order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35"/>
      </p:ext>
    </p:extLst>
  </p:cSld>
  <p:clrMapOvr>
    <a:masterClrMapping/>
  </p:clrMapOvr>
  <p:transition advTm="38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/>
          <a:lstStyle/>
          <a:p>
            <a:r>
              <a:rPr lang="en-NZ" sz="3600" dirty="0" smtClean="0">
                <a:solidFill>
                  <a:srgbClr val="FF0000"/>
                </a:solidFill>
              </a:rPr>
              <a:t>Problem </a:t>
            </a:r>
            <a:br>
              <a:rPr lang="en-NZ" sz="3600" dirty="0" smtClean="0">
                <a:solidFill>
                  <a:srgbClr val="FF0000"/>
                </a:solidFill>
              </a:rPr>
            </a:br>
            <a:r>
              <a:rPr lang="en-NZ" sz="3600" dirty="0" smtClean="0">
                <a:solidFill>
                  <a:srgbClr val="FF0000"/>
                </a:solidFill>
              </a:rPr>
              <a:t>Waiters on Call Meal-Delivery System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9783"/>
            <a:ext cx="8610600" cy="4191917"/>
          </a:xfrm>
        </p:spPr>
        <p:txBody>
          <a:bodyPr/>
          <a:lstStyle/>
          <a:p>
            <a:r>
              <a:rPr lang="en-NZ" sz="2400" dirty="0" smtClean="0">
                <a:solidFill>
                  <a:srgbClr val="FF0000"/>
                </a:solidFill>
              </a:rPr>
              <a:t>What is the use case name and who is the actor?</a:t>
            </a:r>
          </a:p>
          <a:p>
            <a:pPr lvl="1"/>
            <a:r>
              <a:rPr lang="en-NZ" sz="2000" dirty="0" smtClean="0"/>
              <a:t>Sue creates an order</a:t>
            </a:r>
          </a:p>
          <a:p>
            <a:pPr lvl="2"/>
            <a:r>
              <a:rPr lang="en-NZ" sz="1800" i="1" dirty="0" smtClean="0">
                <a:solidFill>
                  <a:srgbClr val="FF0000"/>
                </a:solidFill>
              </a:rPr>
              <a:t>Actor: Customer; UC: create an order</a:t>
            </a:r>
          </a:p>
          <a:p>
            <a:pPr lvl="1"/>
            <a:r>
              <a:rPr lang="en-NZ" sz="2000" dirty="0" smtClean="0"/>
              <a:t>Delivery driver’s vehicle updating its location on delivery system </a:t>
            </a:r>
            <a:r>
              <a:rPr lang="en-NZ" sz="2000" dirty="0" smtClean="0"/>
              <a:t>using </a:t>
            </a:r>
            <a:r>
              <a:rPr lang="en-NZ" sz="2000" dirty="0" smtClean="0"/>
              <a:t>GPS </a:t>
            </a:r>
            <a:endParaRPr lang="en-NZ" sz="2000" i="1" dirty="0">
              <a:solidFill>
                <a:srgbClr val="FF0000"/>
              </a:solidFill>
            </a:endParaRPr>
          </a:p>
          <a:p>
            <a:pPr lvl="2"/>
            <a:r>
              <a:rPr lang="en-NZ" sz="1800" i="1" dirty="0">
                <a:solidFill>
                  <a:srgbClr val="FF0000"/>
                </a:solidFill>
              </a:rPr>
              <a:t>Actor: Driver; UC: update driver location</a:t>
            </a:r>
          </a:p>
          <a:p>
            <a:pPr lvl="1"/>
            <a:r>
              <a:rPr lang="en-NZ" sz="2000" dirty="0" smtClean="0"/>
              <a:t>Driver indicates that they are available</a:t>
            </a:r>
          </a:p>
          <a:p>
            <a:pPr lvl="2"/>
            <a:r>
              <a:rPr lang="en-NZ" sz="1800" i="1" dirty="0" smtClean="0">
                <a:solidFill>
                  <a:srgbClr val="FF0000"/>
                </a:solidFill>
              </a:rPr>
              <a:t>Actor: Driver; UC: indicate availability</a:t>
            </a:r>
          </a:p>
          <a:p>
            <a:pPr lvl="1"/>
            <a:r>
              <a:rPr lang="en-NZ" sz="2000" dirty="0" smtClean="0"/>
              <a:t>Driver receives a report about order to pick up</a:t>
            </a:r>
          </a:p>
          <a:p>
            <a:pPr lvl="2"/>
            <a:r>
              <a:rPr lang="en-NZ" sz="1800" i="1" dirty="0" smtClean="0">
                <a:solidFill>
                  <a:srgbClr val="FF0000"/>
                </a:solidFill>
              </a:rPr>
              <a:t>Actor: Driver: UC: receive order</a:t>
            </a:r>
          </a:p>
          <a:p>
            <a:pPr lvl="1"/>
            <a:r>
              <a:rPr lang="en-NZ" sz="2000" dirty="0" smtClean="0"/>
              <a:t>Restaurant receives the updated order</a:t>
            </a:r>
          </a:p>
          <a:p>
            <a:pPr lvl="2"/>
            <a:r>
              <a:rPr lang="en-NZ" sz="1800" i="1" dirty="0">
                <a:solidFill>
                  <a:srgbClr val="FF0000"/>
                </a:solidFill>
              </a:rPr>
              <a:t>Actor: Restaurant; UC: receive updated order</a:t>
            </a:r>
          </a:p>
          <a:p>
            <a:pPr lvl="1"/>
            <a:r>
              <a:rPr lang="en-NZ" sz="2000" dirty="0" smtClean="0"/>
              <a:t>Restaurant updates the time to pick up the order</a:t>
            </a:r>
          </a:p>
          <a:p>
            <a:pPr lvl="2"/>
            <a:r>
              <a:rPr lang="en-NZ" sz="1800" i="1" dirty="0">
                <a:solidFill>
                  <a:srgbClr val="FF0000"/>
                </a:solidFill>
              </a:rPr>
              <a:t>Actor: Restaurant; UC; update pickup </a:t>
            </a:r>
            <a:r>
              <a:rPr lang="en-NZ" sz="1800" i="1" dirty="0">
                <a:solidFill>
                  <a:srgbClr val="FF0000"/>
                </a:solidFill>
              </a:rPr>
              <a:t>time</a:t>
            </a:r>
            <a:endParaRPr lang="en-NZ" sz="1800" i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3081"/>
      </p:ext>
    </p:extLst>
  </p:cSld>
  <p:clrMapOvr>
    <a:masterClrMapping/>
  </p:clrMapOvr>
  <p:transition advTm="92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/>
              <a:t>Event Decomposition Technique: Benefits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1240340"/>
          </a:xfrm>
        </p:spPr>
        <p:txBody>
          <a:bodyPr/>
          <a:lstStyle/>
          <a:p>
            <a:pPr marL="571500" indent="-571500">
              <a:lnSpc>
                <a:spcPct val="90000"/>
              </a:lnSpc>
            </a:pPr>
            <a:r>
              <a:rPr lang="en-GB" altLang="en-US" sz="2600" dirty="0" smtClean="0"/>
              <a:t>Includes </a:t>
            </a:r>
            <a:r>
              <a:rPr lang="en-GB" altLang="en-US" sz="2600" dirty="0" smtClean="0"/>
              <a:t>external, temporal, </a:t>
            </a:r>
            <a:r>
              <a:rPr lang="en-GB" altLang="en-US" sz="2600" dirty="0"/>
              <a:t>and state </a:t>
            </a:r>
            <a:r>
              <a:rPr lang="en-GB" altLang="en-US" sz="2600" dirty="0" smtClean="0"/>
              <a:t>events</a:t>
            </a:r>
            <a:endParaRPr lang="en-GB" altLang="en-US" sz="2600" dirty="0"/>
          </a:p>
          <a:p>
            <a:pPr marL="571500" indent="-571500">
              <a:lnSpc>
                <a:spcPct val="90000"/>
              </a:lnSpc>
            </a:pPr>
            <a:r>
              <a:rPr lang="en-GB" altLang="en-US" sz="2600" dirty="0" smtClean="0"/>
              <a:t>Focuses on business processes (the sequence of events)</a:t>
            </a:r>
            <a:endParaRPr lang="en-GB" altLang="en-US" sz="2600" dirty="0"/>
          </a:p>
          <a:p>
            <a:pPr marL="571500" indent="-571500">
              <a:lnSpc>
                <a:spcPct val="90000"/>
              </a:lnSpc>
            </a:pPr>
            <a:r>
              <a:rPr lang="en-GB" altLang="en-US" sz="2600" dirty="0" smtClean="0"/>
              <a:t>Uses </a:t>
            </a:r>
            <a:r>
              <a:rPr lang="en-GB" altLang="en-US" sz="2600" dirty="0"/>
              <a:t>perfect technology </a:t>
            </a:r>
            <a:r>
              <a:rPr lang="en-GB" altLang="en-US" sz="2600" dirty="0" smtClean="0"/>
              <a:t>assumption</a:t>
            </a:r>
            <a:endParaRPr lang="en-GB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0912"/>
      </p:ext>
    </p:extLst>
  </p:cSld>
  <p:clrMapOvr>
    <a:masterClrMapping/>
  </p:clrMapOvr>
  <p:transition advTm="555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/>
              <a:t>RMO CSMS Project </a:t>
            </a:r>
            <a:r>
              <a:rPr lang="en-US" altLang="en-US" sz="3600" dirty="0" smtClean="0"/>
              <a:t>Use </a:t>
            </a:r>
            <a:r>
              <a:rPr lang="en-US" altLang="en-US" sz="3600" dirty="0"/>
              <a:t>Cases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18" y="914400"/>
            <a:ext cx="5563082" cy="4511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7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/>
              <a:t>RMO CSMS Project Use Cases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18" y="1619093"/>
            <a:ext cx="5563082" cy="3619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24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/>
              <a:t>RMO CSMS Project Use Cases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97" y="1573369"/>
            <a:ext cx="5570703" cy="3711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85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09398"/>
          </a:xfrm>
        </p:spPr>
        <p:txBody>
          <a:bodyPr/>
          <a:lstStyle/>
          <a:p>
            <a:pPr algn="ctr"/>
            <a:r>
              <a:rPr lang="en-US" altLang="en-US" sz="4400" dirty="0"/>
              <a:t>Use Case </a:t>
            </a:r>
            <a:r>
              <a:rPr lang="en-US" altLang="en-US" sz="4400" dirty="0" smtClean="0"/>
              <a:t>Diagrams – basic notation</a:t>
            </a:r>
            <a:endParaRPr lang="en-US" altLang="en-US" sz="44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71500" indent="-571500"/>
            <a:endParaRPr lang="en-GB" altLang="en-US" sz="2400"/>
          </a:p>
          <a:p>
            <a:pPr marL="571500" indent="-571500"/>
            <a:endParaRPr lang="en-GB" altLang="en-US" sz="2800"/>
          </a:p>
        </p:txBody>
      </p:sp>
      <p:pic>
        <p:nvPicPr>
          <p:cNvPr id="2734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7620000" cy="4329113"/>
          </a:xfr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10933"/>
      </p:ext>
    </p:extLst>
  </p:cSld>
  <p:clrMapOvr>
    <a:masterClrMapping/>
  </p:clrMapOvr>
  <p:transition advTm="36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en-US" altLang="en-US" sz="3600" dirty="0"/>
              <a:t>RMO CSMS Project Use Cases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97" y="762000"/>
            <a:ext cx="5570703" cy="199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77" y="2895600"/>
            <a:ext cx="5578323" cy="3101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56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UML Model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3733800" cy="443198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Use case diagram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532726"/>
            <a:ext cx="6312632" cy="43346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93001"/>
      </p:ext>
    </p:extLst>
  </p:cSld>
  <p:clrMapOvr>
    <a:masterClrMapping/>
  </p:clrMapOvr>
  <p:transition advTm="196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User Goal technique </a:t>
            </a:r>
            <a:r>
              <a:rPr lang="en-NZ" dirty="0" err="1" smtClean="0"/>
              <a:t>cont.d</a:t>
            </a:r>
            <a:r>
              <a:rPr lang="en-NZ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r>
              <a:rPr lang="en-NZ" dirty="0" smtClean="0"/>
              <a:t>From Part 1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028"/>
      </p:ext>
    </p:extLst>
  </p:cSld>
  <p:clrMapOvr>
    <a:masterClrMapping/>
  </p:clrMapOvr>
  <p:transition advTm="92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817147"/>
          </a:xfrm>
        </p:spPr>
        <p:txBody>
          <a:bodyPr/>
          <a:lstStyle/>
          <a:p>
            <a:pPr algn="ctr"/>
            <a:r>
              <a:rPr lang="en-US" altLang="en-US" sz="3500" dirty="0"/>
              <a:t>User Goal Technique</a:t>
            </a:r>
            <a:br>
              <a:rPr lang="en-US" altLang="en-US" sz="3500" dirty="0"/>
            </a:br>
            <a:r>
              <a:rPr lang="en-US" altLang="en-US" sz="2400" dirty="0"/>
              <a:t>Some </a:t>
            </a:r>
            <a:r>
              <a:rPr lang="en-US" altLang="en-US" sz="2400" dirty="0" smtClean="0"/>
              <a:t>RMO </a:t>
            </a:r>
            <a:r>
              <a:rPr lang="en-US" altLang="en-US" sz="2400" dirty="0"/>
              <a:t>Users and Goals</a:t>
            </a:r>
          </a:p>
        </p:txBody>
      </p:sp>
      <p:pic>
        <p:nvPicPr>
          <p:cNvPr id="24269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8229600" cy="3135313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6302"/>
      </p:ext>
    </p:extLst>
  </p:cSld>
  <p:clrMapOvr>
    <a:masterClrMapping/>
  </p:clrMapOvr>
  <p:transition advTm="96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altLang="en-US" dirty="0"/>
              <a:t>User Goal Technique</a:t>
            </a:r>
            <a:r>
              <a:rPr lang="en-US" altLang="en-US" dirty="0" smtClean="0"/>
              <a:t>: Specific </a:t>
            </a:r>
            <a:r>
              <a:rPr lang="en-US" altLang="en-US" dirty="0"/>
              <a:t>Steps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458200" cy="3886200"/>
          </a:xfrm>
        </p:spPr>
        <p:txBody>
          <a:bodyPr/>
          <a:lstStyle/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Identify all the potential users for the new system</a:t>
            </a:r>
          </a:p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Classify the potential users in terms of their </a:t>
            </a:r>
            <a:r>
              <a:rPr lang="en-US" altLang="en-US" sz="2800" b="1" dirty="0"/>
              <a:t>functional role</a:t>
            </a:r>
            <a:r>
              <a:rPr lang="en-US" altLang="en-US" sz="2800" dirty="0"/>
              <a:t> (e.g., shipping, marketing, sales)</a:t>
            </a:r>
          </a:p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Further classify potential users by </a:t>
            </a:r>
            <a:r>
              <a:rPr lang="en-US" altLang="en-US" sz="2800" b="1" dirty="0"/>
              <a:t>organizational level </a:t>
            </a:r>
            <a:r>
              <a:rPr lang="en-US" altLang="en-US" sz="2800" dirty="0"/>
              <a:t>(e.g., operational, management, executive)</a:t>
            </a:r>
          </a:p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For each type of user, interview them to find a list of specific goals they will have when using the new system (current goals and innovative functions to add value)</a:t>
            </a:r>
            <a:endParaRPr lang="en-GB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4582"/>
      </p:ext>
    </p:extLst>
  </p:cSld>
  <p:clrMapOvr>
    <a:masterClrMapping/>
  </p:clrMapOvr>
  <p:transition advTm="540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pPr algn="ctr"/>
            <a:r>
              <a:rPr lang="en-US" altLang="en-US" dirty="0"/>
              <a:t>User Goal </a:t>
            </a:r>
            <a:r>
              <a:rPr lang="en-US" altLang="en-US" dirty="0" smtClean="0"/>
              <a:t>Technique: Specific </a:t>
            </a:r>
            <a:r>
              <a:rPr lang="en-US" altLang="en-US" dirty="0"/>
              <a:t>Steps </a:t>
            </a:r>
            <a:r>
              <a:rPr lang="en-US" altLang="en-US" sz="3200" dirty="0"/>
              <a:t>(continued)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6092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AutoNum type="arabicPeriod" startAt="5"/>
            </a:pPr>
            <a:r>
              <a:rPr lang="en-US" altLang="en-US" sz="2800" dirty="0"/>
              <a:t>Create a list of preliminary use cases organized by </a:t>
            </a:r>
            <a:r>
              <a:rPr lang="en-US" altLang="en-US" sz="2800" b="1" dirty="0"/>
              <a:t>type of user</a:t>
            </a:r>
          </a:p>
          <a:p>
            <a:pPr marL="571500" indent="-571500">
              <a:buFont typeface="Wingdings" panose="05000000000000000000" pitchFamily="2" charset="2"/>
              <a:buAutoNum type="arabicPeriod" startAt="5"/>
            </a:pPr>
            <a:r>
              <a:rPr lang="en-US" altLang="en-US" sz="2800" dirty="0"/>
              <a:t>Look for duplicates with similar use case names and resolve inconsistencies</a:t>
            </a:r>
          </a:p>
          <a:p>
            <a:pPr marL="571500" indent="-571500">
              <a:buFont typeface="Wingdings" panose="05000000000000000000" pitchFamily="2" charset="2"/>
              <a:buAutoNum type="arabicPeriod" startAt="5"/>
            </a:pPr>
            <a:r>
              <a:rPr lang="en-US" altLang="en-US" sz="2800" dirty="0"/>
              <a:t>Identify where different types of users need the same use cases</a:t>
            </a:r>
          </a:p>
          <a:p>
            <a:pPr marL="571500" indent="-571500">
              <a:buFont typeface="Wingdings" panose="05000000000000000000" pitchFamily="2" charset="2"/>
              <a:buAutoNum type="arabicPeriod" startAt="5"/>
            </a:pPr>
            <a:r>
              <a:rPr lang="en-US" altLang="en-US" sz="2800" dirty="0"/>
              <a:t>Review the completed list with each type of user and then with interested stakeholders</a:t>
            </a:r>
            <a:endParaRPr lang="en-GB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1349"/>
      </p:ext>
    </p:extLst>
  </p:cSld>
  <p:clrMapOvr>
    <a:masterClrMapping/>
  </p:clrMapOvr>
  <p:transition advTm="876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r>
              <a:rPr lang="en-NZ" sz="4000" dirty="0" smtClean="0"/>
              <a:t>Use Case Duplication</a:t>
            </a:r>
            <a:endParaRPr lang="en-NZ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784186"/>
            <a:ext cx="7239000" cy="4787900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3293445" y="557208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Create Order Use case</a:t>
            </a:r>
            <a:endParaRPr lang="en-NZ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528"/>
      </p:ext>
    </p:extLst>
  </p:cSld>
  <p:clrMapOvr>
    <a:masterClrMapping/>
  </p:clrMapOvr>
  <p:transition advTm="2595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ShadeWithBar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5118</TotalTime>
  <Words>1495</Words>
  <Application>Microsoft Office PowerPoint</Application>
  <PresentationFormat>On-screen Show (4:3)</PresentationFormat>
  <Paragraphs>178</Paragraphs>
  <Slides>30</Slides>
  <Notes>9</Notes>
  <HiddenSlides>4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SimSun</vt:lpstr>
      <vt:lpstr>SimSun</vt:lpstr>
      <vt:lpstr>Arial</vt:lpstr>
      <vt:lpstr>Calibri</vt:lpstr>
      <vt:lpstr>Courier New</vt:lpstr>
      <vt:lpstr>Mangal</vt:lpstr>
      <vt:lpstr>Segoe</vt:lpstr>
      <vt:lpstr>Tahoma</vt:lpstr>
      <vt:lpstr>Times New Roman</vt:lpstr>
      <vt:lpstr>Wingdings</vt:lpstr>
      <vt:lpstr>BlueShadeWithBar</vt:lpstr>
      <vt:lpstr>White with Courier font for code slides</vt:lpstr>
      <vt:lpstr>PowerPoint Presentation</vt:lpstr>
      <vt:lpstr>PowerPoint Presentation</vt:lpstr>
      <vt:lpstr>Use Case Diagrams – basic notation</vt:lpstr>
      <vt:lpstr>UML Model</vt:lpstr>
      <vt:lpstr>The User Goal technique cont.d…</vt:lpstr>
      <vt:lpstr>User Goal Technique Some RMO Users and Goals</vt:lpstr>
      <vt:lpstr>User Goal Technique: Specific Steps</vt:lpstr>
      <vt:lpstr>User Goal Technique: Specific Steps (continued)</vt:lpstr>
      <vt:lpstr>Use Case Duplication</vt:lpstr>
      <vt:lpstr>User Goal Technique: Benefits</vt:lpstr>
      <vt:lpstr>Event Decomposition Technique</vt:lpstr>
      <vt:lpstr>Defining Events</vt:lpstr>
      <vt:lpstr>Events and Use Cases</vt:lpstr>
      <vt:lpstr>Types of Events</vt:lpstr>
      <vt:lpstr>External Events - CRUD</vt:lpstr>
      <vt:lpstr>Temporal Events</vt:lpstr>
      <vt:lpstr>Finding the actual event that affects the system</vt:lpstr>
      <vt:lpstr>Waiters on Call Meal-Delivery System</vt:lpstr>
      <vt:lpstr>Waiters on Call Meal-Delivery System</vt:lpstr>
      <vt:lpstr>Tracing a sequence of transactions resulting in many events</vt:lpstr>
      <vt:lpstr>Perfect Technology Assumption</vt:lpstr>
      <vt:lpstr>Event Decomposition Technique: Specific Steps</vt:lpstr>
      <vt:lpstr>Event Decomposition Technique: Specific Steps (continued)</vt:lpstr>
      <vt:lpstr>Problem  Waiters on Call Meal-Delivery System</vt:lpstr>
      <vt:lpstr>Problem  Waiters on Call Meal-Delivery System</vt:lpstr>
      <vt:lpstr>Event Decomposition Technique: Benefits</vt:lpstr>
      <vt:lpstr>RMO CSMS Project Use Cases</vt:lpstr>
      <vt:lpstr>RMO CSMS Project Use Cases</vt:lpstr>
      <vt:lpstr>RMO CSMS Project Use Cases</vt:lpstr>
      <vt:lpstr>RMO CSMS Project Use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Strode</cp:lastModifiedBy>
  <cp:revision>105</cp:revision>
  <cp:lastPrinted>1601-01-01T00:00:00Z</cp:lastPrinted>
  <dcterms:created xsi:type="dcterms:W3CDTF">2011-10-31T16:54:53Z</dcterms:created>
  <dcterms:modified xsi:type="dcterms:W3CDTF">2020-04-06T03:00:58Z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