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9" r:id="rId2"/>
  </p:sldMasterIdLst>
  <p:notesMasterIdLst>
    <p:notesMasterId r:id="rId32"/>
  </p:notesMasterIdLst>
  <p:sldIdLst>
    <p:sldId id="356" r:id="rId3"/>
    <p:sldId id="256" r:id="rId4"/>
    <p:sldId id="257" r:id="rId5"/>
    <p:sldId id="263" r:id="rId6"/>
    <p:sldId id="417" r:id="rId7"/>
    <p:sldId id="315" r:id="rId8"/>
    <p:sldId id="366" r:id="rId9"/>
    <p:sldId id="367" r:id="rId10"/>
    <p:sldId id="418" r:id="rId11"/>
    <p:sldId id="316" r:id="rId12"/>
    <p:sldId id="368" r:id="rId13"/>
    <p:sldId id="423" r:id="rId14"/>
    <p:sldId id="424" r:id="rId15"/>
    <p:sldId id="419" r:id="rId16"/>
    <p:sldId id="320" r:id="rId17"/>
    <p:sldId id="369" r:id="rId18"/>
    <p:sldId id="319" r:id="rId19"/>
    <p:sldId id="370" r:id="rId20"/>
    <p:sldId id="371" r:id="rId21"/>
    <p:sldId id="401" r:id="rId22"/>
    <p:sldId id="408" r:id="rId23"/>
    <p:sldId id="373" r:id="rId24"/>
    <p:sldId id="404" r:id="rId25"/>
    <p:sldId id="403" r:id="rId26"/>
    <p:sldId id="405" r:id="rId27"/>
    <p:sldId id="406" r:id="rId28"/>
    <p:sldId id="422" r:id="rId29"/>
    <p:sldId id="400" r:id="rId30"/>
    <p:sldId id="364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1" autoAdjust="0"/>
    <p:restoredTop sz="93806" autoAdjust="0"/>
  </p:normalViewPr>
  <p:slideViewPr>
    <p:cSldViewPr>
      <p:cViewPr varScale="1">
        <p:scale>
          <a:sx n="82" d="100"/>
          <a:sy n="82" d="100"/>
        </p:scale>
        <p:origin x="127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2A6134-2479-41FD-BD9E-457934453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1483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D43331-C533-4B23-92CE-165DBCE7F94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39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6089B-A18B-42EE-A5B7-9ADFD56020F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5056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Post</a:t>
            </a:r>
            <a:r>
              <a:rPr lang="en-NZ" baseline="0" dirty="0" smtClean="0"/>
              <a:t> conditions: One or more Addresses means that a customer class can interact with an Address class. Similarly there is an Account class. Post conditions is just determining that the database records are in stable state.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A6134-2479-41FD-BD9E-457934453F54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831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Flow</a:t>
            </a:r>
            <a:r>
              <a:rPr lang="en-NZ" baseline="0" dirty="0" smtClean="0"/>
              <a:t> of activities uses the perfect technology assumption. There are no negative paths. However, all possible negative paths are covered in exception conditions.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A6134-2479-41FD-BD9E-457934453F54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07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Creat</a:t>
            </a:r>
            <a:r>
              <a:rPr lang="en-NZ" baseline="0" dirty="0" smtClean="0"/>
              <a:t>e order is a use case which can be described for different scenarios depending on how the customer places an order. On the phone, in-store or online.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A6134-2479-41FD-BD9E-457934453F54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699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Although the Shipping</a:t>
            </a:r>
            <a:r>
              <a:rPr lang="en-NZ" baseline="0" dirty="0" smtClean="0"/>
              <a:t> clerk is managing the shipment here. However, shipped item record once updated would need the involvement of other departments and users (AKA stakeholders).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A6134-2479-41FD-BD9E-457934453F5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124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 smtClean="0"/>
              <a:t>Use</a:t>
            </a:r>
            <a:r>
              <a:rPr lang="en-NZ" baseline="0" dirty="0" smtClean="0"/>
              <a:t> the uses key-word between use cases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BC80F-B56F-4958-B668-C5F06C429F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0357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5428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967017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721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E475FA8-3BAE-4B5F-8EF2-A954FC416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169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12192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28800" y="6248400"/>
            <a:ext cx="5486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43800" y="6248400"/>
            <a:ext cx="1143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17A830-C71C-4188-953F-A3B44CB941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313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469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9867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C3BD0B2-4DCF-427C-BA49-77A489312D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316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3772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5702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60643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3784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26327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443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0" y="6008687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6115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496300" y="6356350"/>
            <a:ext cx="590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C3BD0B2-4DCF-427C-BA49-77A489312D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7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9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3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9" y="0"/>
            <a:ext cx="8031051" cy="6019800"/>
          </a:xfrm>
        </p:spPr>
      </p:pic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685800" y="3886200"/>
            <a:ext cx="297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>
                <a:solidFill>
                  <a:schemeClr val="bg1"/>
                </a:solidFill>
              </a:rPr>
              <a:t>Chapter 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25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altLang="en-US" sz="3000"/>
              <a:t>Fully Developed Use Case Description </a:t>
            </a:r>
            <a:r>
              <a:rPr lang="en-US" altLang="en-US" sz="3000" i="1"/>
              <a:t>Create customer account</a:t>
            </a:r>
            <a:r>
              <a:rPr lang="en-US" altLang="en-US" sz="3000"/>
              <a:t> (part 1 )</a:t>
            </a: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686800" cy="43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4800600"/>
            <a:ext cx="76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7600" y="5029200"/>
            <a:ext cx="838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590800" y="5410200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60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altLang="en-US" sz="3000"/>
              <a:t>Fully Developed Use Case Description </a:t>
            </a:r>
            <a:r>
              <a:rPr lang="en-US" altLang="en-US" sz="3000" i="1"/>
              <a:t>Create customer account</a:t>
            </a:r>
            <a:r>
              <a:rPr lang="en-US" altLang="en-US" sz="3000"/>
              <a:t> (part 2 )</a:t>
            </a:r>
          </a:p>
        </p:txBody>
      </p:sp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85344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59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3352800" cy="2492990"/>
          </a:xfrm>
        </p:spPr>
        <p:txBody>
          <a:bodyPr/>
          <a:lstStyle/>
          <a:p>
            <a:r>
              <a:rPr lang="en-US" altLang="en-US" sz="3200" dirty="0"/>
              <a:t>UML Activity Diagram for Use Case</a:t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800" i="1" dirty="0"/>
              <a:t>Create Customer Account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endParaRPr lang="en-US" altLang="en-US" sz="240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836" y="3227387"/>
            <a:ext cx="3495964" cy="874085"/>
          </a:xfrm>
        </p:spPr>
        <p:txBody>
          <a:bodyPr/>
          <a:lstStyle/>
          <a:p>
            <a:r>
              <a:rPr lang="en-US" sz="2400" dirty="0" smtClean="0"/>
              <a:t>Note: this shows flow of activities only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609600" y="1600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GB" alt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353" y="0"/>
            <a:ext cx="5273497" cy="60127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962400" y="457200"/>
            <a:ext cx="304800" cy="304800"/>
          </a:xfrm>
          <a:prstGeom prst="ellipse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cxnSp>
        <p:nvCxnSpPr>
          <p:cNvPr id="8" name="Straight Arrow Connector 7"/>
          <p:cNvCxnSpPr>
            <a:stCxn id="3" idx="6"/>
          </p:cNvCxnSpPr>
          <p:nvPr/>
        </p:nvCxnSpPr>
        <p:spPr>
          <a:xfrm>
            <a:off x="4267200" y="609600"/>
            <a:ext cx="304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26771"/>
      </p:ext>
    </p:extLst>
  </p:cSld>
  <p:clrMapOvr>
    <a:masterClrMapping/>
  </p:clrMapOvr>
  <p:transition advTm="679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3352800" cy="2492990"/>
          </a:xfrm>
        </p:spPr>
        <p:txBody>
          <a:bodyPr/>
          <a:lstStyle/>
          <a:p>
            <a:r>
              <a:rPr lang="en-US" altLang="en-US" sz="3200" dirty="0"/>
              <a:t>UML Activity Diagram for Use Case</a:t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800" i="1" dirty="0"/>
              <a:t>Create Customer Account</a:t>
            </a: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endParaRPr lang="en-US" altLang="en-US" sz="240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836" y="3227387"/>
            <a:ext cx="3495964" cy="874085"/>
          </a:xfrm>
        </p:spPr>
        <p:txBody>
          <a:bodyPr/>
          <a:lstStyle/>
          <a:p>
            <a:r>
              <a:rPr lang="en-US" sz="2400" dirty="0" smtClean="0"/>
              <a:t>Note: this shows flow of activities only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352260" name="Rectangle 4"/>
          <p:cNvSpPr>
            <a:spLocks noChangeArrowheads="1"/>
          </p:cNvSpPr>
          <p:nvPr/>
        </p:nvSpPr>
        <p:spPr bwMode="auto">
          <a:xfrm>
            <a:off x="609600" y="1600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GB" altLang="en-US" sz="2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353" y="0"/>
            <a:ext cx="5273497" cy="601270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3962400" y="457200"/>
            <a:ext cx="304800" cy="304800"/>
          </a:xfrm>
          <a:prstGeom prst="ellipse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cxnSp>
        <p:nvCxnSpPr>
          <p:cNvPr id="8" name="Straight Arrow Connector 7"/>
          <p:cNvCxnSpPr>
            <a:stCxn id="3" idx="6"/>
          </p:cNvCxnSpPr>
          <p:nvPr/>
        </p:nvCxnSpPr>
        <p:spPr>
          <a:xfrm>
            <a:off x="4267200" y="609600"/>
            <a:ext cx="304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6399"/>
      </p:ext>
    </p:extLst>
  </p:cSld>
  <p:clrMapOvr>
    <a:masterClrMapping/>
  </p:clrMapOvr>
  <p:transition advTm="835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8356"/>
            <a:ext cx="2895600" cy="886397"/>
          </a:xfrm>
        </p:spPr>
        <p:txBody>
          <a:bodyPr/>
          <a:lstStyle/>
          <a:p>
            <a:r>
              <a:rPr lang="en-NZ" sz="3200" dirty="0" smtClean="0"/>
              <a:t>Domain Model Class Diagram</a:t>
            </a:r>
            <a:endParaRPr lang="en-NZ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37020"/>
            <a:ext cx="5897480" cy="582196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2563368" y="2438400"/>
            <a:ext cx="3810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953000" y="5181600"/>
            <a:ext cx="3810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959096" y="3586252"/>
            <a:ext cx="3810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9050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Identify classes used in a use case.</a:t>
            </a:r>
            <a:endParaRPr lang="en-NZ" dirty="0"/>
          </a:p>
        </p:txBody>
      </p:sp>
      <p:sp>
        <p:nvSpPr>
          <p:cNvPr id="11" name="TextBox 10"/>
          <p:cNvSpPr txBox="1"/>
          <p:nvPr/>
        </p:nvSpPr>
        <p:spPr>
          <a:xfrm>
            <a:off x="96412" y="3214687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Create customer account </a:t>
            </a:r>
            <a:r>
              <a:rPr lang="en-NZ" dirty="0" smtClean="0"/>
              <a:t>use case needs classes like </a:t>
            </a:r>
            <a:r>
              <a:rPr lang="en-NZ" dirty="0" smtClean="0">
                <a:solidFill>
                  <a:srgbClr val="0070C0"/>
                </a:solidFill>
              </a:rPr>
              <a:t>Customer</a:t>
            </a:r>
            <a:r>
              <a:rPr lang="en-NZ" dirty="0" smtClean="0"/>
              <a:t>, </a:t>
            </a:r>
            <a:r>
              <a:rPr lang="en-NZ" dirty="0" smtClean="0">
                <a:solidFill>
                  <a:srgbClr val="0070C0"/>
                </a:solidFill>
              </a:rPr>
              <a:t>Account</a:t>
            </a:r>
            <a:r>
              <a:rPr lang="en-NZ" dirty="0" smtClean="0"/>
              <a:t>, and </a:t>
            </a:r>
            <a:r>
              <a:rPr lang="en-NZ" dirty="0" smtClean="0">
                <a:solidFill>
                  <a:srgbClr val="0070C0"/>
                </a:solidFill>
              </a:rPr>
              <a:t>Address</a:t>
            </a:r>
            <a:endParaRPr lang="en-NZ" dirty="0">
              <a:solidFill>
                <a:srgbClr val="0070C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7060"/>
      </p:ext>
    </p:extLst>
  </p:cSld>
  <p:clrMapOvr>
    <a:masterClrMapping/>
  </p:clrMapOvr>
  <p:transition advTm="923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Use Case Description Details</a:t>
            </a:r>
            <a:endParaRPr lang="en-US" altLang="en-US" sz="3200"/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382000" cy="47593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z="2800" dirty="0"/>
              <a:t>Use case name</a:t>
            </a:r>
          </a:p>
          <a:p>
            <a:pPr lvl="1">
              <a:lnSpc>
                <a:spcPct val="90000"/>
              </a:lnSpc>
            </a:pPr>
            <a:r>
              <a:rPr lang="en-GB" altLang="en-US" sz="2500" dirty="0"/>
              <a:t>Verb-noun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Scenario (if needed)</a:t>
            </a:r>
          </a:p>
          <a:p>
            <a:pPr lvl="1">
              <a:lnSpc>
                <a:spcPct val="90000"/>
              </a:lnSpc>
            </a:pPr>
            <a:r>
              <a:rPr lang="en-GB" altLang="en-US" sz="2500" dirty="0"/>
              <a:t>A use case can have more than one scenario (special case or more specific path)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Triggering event</a:t>
            </a:r>
          </a:p>
          <a:p>
            <a:pPr lvl="1">
              <a:lnSpc>
                <a:spcPct val="90000"/>
              </a:lnSpc>
            </a:pPr>
            <a:r>
              <a:rPr lang="en-GB" altLang="en-US" sz="2500" dirty="0"/>
              <a:t>Based on event decomposition technique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Brief description</a:t>
            </a:r>
          </a:p>
          <a:p>
            <a:pPr lvl="1">
              <a:lnSpc>
                <a:spcPct val="90000"/>
              </a:lnSpc>
            </a:pPr>
            <a:r>
              <a:rPr lang="en-GB" altLang="en-US" sz="2500" dirty="0"/>
              <a:t>Written previously when use case was identified</a:t>
            </a:r>
          </a:p>
          <a:p>
            <a:pPr>
              <a:lnSpc>
                <a:spcPct val="90000"/>
              </a:lnSpc>
            </a:pPr>
            <a:r>
              <a:rPr lang="en-GB" altLang="en-US" sz="2800" dirty="0"/>
              <a:t>Actors</a:t>
            </a:r>
          </a:p>
          <a:p>
            <a:pPr lvl="1">
              <a:lnSpc>
                <a:spcPct val="90000"/>
              </a:lnSpc>
            </a:pPr>
            <a:r>
              <a:rPr lang="en-GB" altLang="en-US" dirty="0" smtClean="0"/>
              <a:t>Only one user from </a:t>
            </a:r>
            <a:r>
              <a:rPr lang="en-GB" altLang="en-US" dirty="0"/>
              <a:t>use case diagrams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0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Use Case Description Details</a:t>
            </a:r>
            <a:endParaRPr lang="en-US" altLang="en-US" sz="3200"/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82000" cy="4759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2600" dirty="0"/>
              <a:t>Related use cases &lt;&lt;includes&gt;&gt;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If one use case invokes or includes another</a:t>
            </a:r>
          </a:p>
          <a:p>
            <a:pPr>
              <a:lnSpc>
                <a:spcPct val="80000"/>
              </a:lnSpc>
            </a:pPr>
            <a:r>
              <a:rPr lang="en-GB" altLang="en-US" sz="2600" dirty="0"/>
              <a:t>Stakeholders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Anyone with an interest in the use case</a:t>
            </a:r>
          </a:p>
          <a:p>
            <a:pPr>
              <a:lnSpc>
                <a:spcPct val="80000"/>
              </a:lnSpc>
            </a:pPr>
            <a:r>
              <a:rPr lang="en-GB" altLang="en-US" sz="2600" dirty="0"/>
              <a:t>Preconditions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What must be true before the use case begins</a:t>
            </a:r>
          </a:p>
          <a:p>
            <a:pPr>
              <a:lnSpc>
                <a:spcPct val="80000"/>
              </a:lnSpc>
            </a:pPr>
            <a:r>
              <a:rPr lang="en-GB" altLang="en-US" sz="2600" dirty="0"/>
              <a:t>Post conditions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What must be true when the use case is completed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Use for planning test case expected results </a:t>
            </a:r>
          </a:p>
          <a:p>
            <a:pPr>
              <a:lnSpc>
                <a:spcPct val="80000"/>
              </a:lnSpc>
            </a:pPr>
            <a:r>
              <a:rPr lang="en-GB" altLang="en-US" sz="2600" dirty="0"/>
              <a:t>Flow of activities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The activities that go on between actor and the system</a:t>
            </a:r>
          </a:p>
          <a:p>
            <a:pPr>
              <a:lnSpc>
                <a:spcPct val="80000"/>
              </a:lnSpc>
            </a:pPr>
            <a:r>
              <a:rPr lang="en-GB" altLang="en-US" sz="2600" dirty="0"/>
              <a:t>Exception conditions</a:t>
            </a:r>
          </a:p>
          <a:p>
            <a:pPr lvl="1">
              <a:lnSpc>
                <a:spcPct val="80000"/>
              </a:lnSpc>
            </a:pPr>
            <a:r>
              <a:rPr lang="en-GB" altLang="en-US" sz="2200" dirty="0"/>
              <a:t>Where and what can go wrong </a:t>
            </a:r>
            <a:r>
              <a:rPr lang="en-GB" altLang="en-US" sz="2200" dirty="0" smtClean="0"/>
              <a:t>(password invalid etc.)</a:t>
            </a:r>
            <a:endParaRPr lang="en-GB" altLang="en-US" sz="2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87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2743200" cy="2970212"/>
          </a:xfrm>
        </p:spPr>
        <p:txBody>
          <a:bodyPr/>
          <a:lstStyle/>
          <a:p>
            <a:r>
              <a:rPr lang="en-US" altLang="en-US" sz="3200" dirty="0"/>
              <a:t>Another Fully Developed Use Case Description Example</a:t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400" dirty="0"/>
              <a:t>Use case</a:t>
            </a:r>
            <a:br>
              <a:rPr lang="en-US" altLang="en-US" sz="2400" dirty="0"/>
            </a:br>
            <a:r>
              <a:rPr lang="en-US" altLang="en-US" sz="2400" i="1" dirty="0"/>
              <a:t>Ship items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28775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3200400"/>
            <a:ext cx="8001000" cy="2971800"/>
          </a:xfrm>
          <a:noFill/>
          <a:ln/>
        </p:spPr>
        <p:txBody>
          <a:bodyPr/>
          <a:lstStyle/>
          <a:p>
            <a:endParaRPr lang="en-GB" altLang="en-US" sz="2600" dirty="0"/>
          </a:p>
          <a:p>
            <a:endParaRPr lang="en-GB" altLang="en-US" sz="2800" dirty="0"/>
          </a:p>
        </p:txBody>
      </p:sp>
      <p:sp>
        <p:nvSpPr>
          <p:cNvPr id="287753" name="Rectangle 9"/>
          <p:cNvSpPr>
            <a:spLocks noChangeArrowheads="1"/>
          </p:cNvSpPr>
          <p:nvPr/>
        </p:nvSpPr>
        <p:spPr bwMode="auto">
          <a:xfrm>
            <a:off x="609600" y="1600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GB" alt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1134"/>
            <a:ext cx="5509526" cy="61315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26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30997"/>
          </a:xfrm>
        </p:spPr>
        <p:txBody>
          <a:bodyPr/>
          <a:lstStyle/>
          <a:p>
            <a:r>
              <a:rPr lang="en-US" altLang="en-US" sz="3000" dirty="0"/>
              <a:t>Fully Developed Use Case Description  </a:t>
            </a:r>
            <a:r>
              <a:rPr lang="en-US" altLang="en-US" sz="3000" dirty="0" smtClean="0"/>
              <a:t/>
            </a:r>
            <a:br>
              <a:rPr lang="en-US" altLang="en-US" sz="3000" dirty="0" smtClean="0"/>
            </a:br>
            <a:r>
              <a:rPr lang="en-US" altLang="en-US" sz="3000" i="1" dirty="0" smtClean="0"/>
              <a:t>Ship </a:t>
            </a:r>
            <a:r>
              <a:rPr lang="en-US" altLang="en-US" sz="3000" i="1" dirty="0"/>
              <a:t>items</a:t>
            </a:r>
            <a:r>
              <a:rPr lang="en-US" altLang="en-US" sz="3000" dirty="0"/>
              <a:t> (part 1 )</a:t>
            </a:r>
          </a:p>
        </p:txBody>
      </p:sp>
      <p:pic>
        <p:nvPicPr>
          <p:cNvPr id="3502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10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18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74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30997"/>
          </a:xfrm>
        </p:spPr>
        <p:txBody>
          <a:bodyPr/>
          <a:lstStyle/>
          <a:p>
            <a:r>
              <a:rPr lang="en-US" altLang="en-US" sz="3000" dirty="0"/>
              <a:t>Fully Developed Use Case Description </a:t>
            </a:r>
            <a:r>
              <a:rPr lang="en-US" altLang="en-US" sz="3000" dirty="0" smtClean="0"/>
              <a:t/>
            </a:r>
            <a:br>
              <a:rPr lang="en-US" altLang="en-US" sz="3000" dirty="0" smtClean="0"/>
            </a:br>
            <a:r>
              <a:rPr lang="en-US" altLang="en-US" sz="3000" i="1" dirty="0" smtClean="0"/>
              <a:t>Ship </a:t>
            </a:r>
            <a:r>
              <a:rPr lang="en-US" altLang="en-US" sz="3000" i="1" dirty="0"/>
              <a:t>items</a:t>
            </a:r>
            <a:r>
              <a:rPr lang="en-US" altLang="en-US" sz="3000" dirty="0"/>
              <a:t> (part 2 )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Action Button: Home 2">
            <a:hlinkClick r:id="" action="ppaction://hlinkshowjump?jump=lastslideviewed" highlightClick="1"/>
          </p:cNvPr>
          <p:cNvSpPr/>
          <p:nvPr/>
        </p:nvSpPr>
        <p:spPr bwMode="auto">
          <a:xfrm>
            <a:off x="8686800" y="5486400"/>
            <a:ext cx="381000" cy="457200"/>
          </a:xfrm>
          <a:prstGeom prst="actionButtonHom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28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0250" y="381001"/>
            <a:ext cx="7681913" cy="838200"/>
          </a:xfrm>
        </p:spPr>
        <p:txBody>
          <a:bodyPr/>
          <a:lstStyle/>
          <a:p>
            <a:pPr algn="l"/>
            <a:r>
              <a:rPr lang="en-US" altLang="en-US" sz="3600" dirty="0" smtClean="0"/>
              <a:t>Use Case Modelling Detail </a:t>
            </a:r>
            <a:br>
              <a:rPr lang="en-US" altLang="en-US" sz="3600" dirty="0" smtClean="0"/>
            </a:br>
            <a:r>
              <a:rPr lang="en-US" altLang="en-US" sz="3600" dirty="0" smtClean="0"/>
              <a:t>– UC Descriptions and Activity Diagram</a:t>
            </a:r>
            <a:endParaRPr lang="en-US" altLang="en-US" sz="3600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Systems Analysis and Design in a Changing World </a:t>
            </a:r>
            <a:r>
              <a:rPr lang="en-US" altLang="en-US" sz="2400" dirty="0" smtClean="0"/>
              <a:t>7</a:t>
            </a:r>
            <a:r>
              <a:rPr lang="en-US" altLang="en-US" sz="2400" baseline="30000" dirty="0" smtClean="0"/>
              <a:t>th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Satzinger</a:t>
            </a:r>
            <a:r>
              <a:rPr lang="en-US" altLang="en-US" sz="2400" dirty="0"/>
              <a:t>, Jackson &amp; </a:t>
            </a:r>
            <a:r>
              <a:rPr lang="en-US" altLang="en-US" sz="2400" dirty="0" err="1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1000" y="1828800"/>
            <a:ext cx="6781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4000"/>
              <a:t>Chapter 5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4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Activity Diagram for </a:t>
            </a:r>
            <a:br>
              <a:rPr lang="en-US" sz="3600" dirty="0" smtClean="0"/>
            </a:br>
            <a:r>
              <a:rPr lang="en-US" sz="3600" i="1" dirty="0" smtClean="0"/>
              <a:t>Ship Items </a:t>
            </a:r>
            <a:r>
              <a:rPr lang="en-US" sz="3600" dirty="0" smtClean="0"/>
              <a:t>Use Case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412874"/>
            <a:ext cx="3352800" cy="2215991"/>
          </a:xfrm>
        </p:spPr>
        <p:txBody>
          <a:bodyPr/>
          <a:lstStyle/>
          <a:p>
            <a:r>
              <a:rPr lang="en-US" sz="2400" dirty="0" smtClean="0"/>
              <a:t>Note:</a:t>
            </a:r>
          </a:p>
          <a:p>
            <a:pPr lvl="1"/>
            <a:r>
              <a:rPr lang="en-US" sz="2400" dirty="0" smtClean="0"/>
              <a:t>Synchronization bar for loop</a:t>
            </a:r>
          </a:p>
          <a:p>
            <a:pPr lvl="1"/>
            <a:r>
              <a:rPr lang="en-US" sz="2400" dirty="0" smtClean="0"/>
              <a:t>Decision diamond</a:t>
            </a:r>
          </a:p>
          <a:p>
            <a:pPr lvl="1"/>
            <a:r>
              <a:rPr lang="en-US" sz="2400" dirty="0" smtClean="0"/>
              <a:t>Swim lanes (optional)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0"/>
            <a:ext cx="5200650" cy="599143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4038600" y="457200"/>
            <a:ext cx="304800" cy="304800"/>
          </a:xfrm>
          <a:prstGeom prst="ellipse">
            <a:avLst/>
          </a:prstGeom>
          <a:solidFill>
            <a:schemeClr val="tx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cxnSp>
        <p:nvCxnSpPr>
          <p:cNvPr id="12" name="Straight Arrow Connector 11"/>
          <p:cNvCxnSpPr>
            <a:stCxn id="11" idx="6"/>
          </p:cNvCxnSpPr>
          <p:nvPr/>
        </p:nvCxnSpPr>
        <p:spPr>
          <a:xfrm>
            <a:off x="4343400" y="609600"/>
            <a:ext cx="304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191000" y="1828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343900" y="4343400"/>
            <a:ext cx="571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925887"/>
      </p:ext>
    </p:extLst>
  </p:cSld>
  <p:clrMapOvr>
    <a:masterClrMapping/>
  </p:clrMapOvr>
  <p:transition advTm="1194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r>
              <a:rPr lang="en-US" altLang="en-US" sz="3200" dirty="0" smtClean="0"/>
              <a:t>Chapter 3 – </a:t>
            </a:r>
            <a:r>
              <a:rPr lang="en-US" altLang="en-US" sz="2400" dirty="0" smtClean="0"/>
              <a:t>The </a:t>
            </a:r>
            <a:r>
              <a:rPr lang="en-US" altLang="en-US" sz="2400" dirty="0"/>
              <a:t>&lt;&lt;Includes&gt;&gt; </a:t>
            </a:r>
            <a:r>
              <a:rPr lang="en-US" altLang="en-US" sz="2400" dirty="0" smtClean="0"/>
              <a:t>relationship in a Use Case Diagram</a:t>
            </a:r>
            <a:endParaRPr lang="en-US" altLang="en-US" sz="2400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idx="1"/>
          </p:nvPr>
        </p:nvSpPr>
        <p:spPr>
          <a:xfrm>
            <a:off x="387927" y="1143000"/>
            <a:ext cx="8382000" cy="1471172"/>
          </a:xfrm>
        </p:spPr>
        <p:txBody>
          <a:bodyPr/>
          <a:lstStyle/>
          <a:p>
            <a:pPr marL="571500" indent="-571500"/>
            <a:r>
              <a:rPr lang="en-GB" altLang="en-US" sz="2400" dirty="0" smtClean="0"/>
              <a:t>A </a:t>
            </a:r>
            <a:r>
              <a:rPr lang="en-GB" altLang="en-US" sz="2400" dirty="0"/>
              <a:t>relationship between use cases where one use case is </a:t>
            </a:r>
            <a:r>
              <a:rPr lang="en-GB" altLang="en-US" sz="2400" dirty="0" smtClean="0"/>
              <a:t>included </a:t>
            </a:r>
            <a:r>
              <a:rPr lang="en-GB" altLang="en-US" sz="2400" dirty="0"/>
              <a:t>within the other use </a:t>
            </a:r>
            <a:r>
              <a:rPr lang="en-GB" altLang="en-US" sz="2400" dirty="0" smtClean="0"/>
              <a:t>case (includes relationship means the included use case is optional)</a:t>
            </a:r>
            <a:endParaRPr lang="en-GB" altLang="en-US" sz="2400" dirty="0"/>
          </a:p>
          <a:p>
            <a:pPr marL="0" indent="0">
              <a:buNone/>
            </a:pPr>
            <a:endParaRPr lang="en-GB" altLang="en-US" sz="2800" dirty="0"/>
          </a:p>
        </p:txBody>
      </p:sp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609600" y="1524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9788" indent="-4953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888" indent="-4381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-381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63700" indent="-3810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209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81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53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925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269044"/>
            <a:ext cx="4686680" cy="3439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26837"/>
      </p:ext>
    </p:extLst>
  </p:cSld>
  <p:clrMapOvr>
    <a:masterClrMapping/>
  </p:clrMapOvr>
  <p:transition advTm="702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30188"/>
            <a:ext cx="2971800" cy="2492990"/>
          </a:xfrm>
        </p:spPr>
        <p:txBody>
          <a:bodyPr/>
          <a:lstStyle/>
          <a:p>
            <a:r>
              <a:rPr lang="en-US" altLang="en-US" sz="3200" dirty="0"/>
              <a:t>UML Activity Diagram for Use Case</a:t>
            </a:r>
            <a:br>
              <a:rPr lang="en-US" altLang="en-US" sz="3200" dirty="0"/>
            </a:br>
            <a:r>
              <a:rPr lang="en-US" altLang="en-US" sz="3200" dirty="0"/>
              <a:t/>
            </a:r>
            <a:br>
              <a:rPr lang="en-US" altLang="en-US" sz="3200" dirty="0"/>
            </a:br>
            <a:r>
              <a:rPr lang="en-US" altLang="en-US" sz="2800" i="1" dirty="0"/>
              <a:t>Fill shopping cart</a:t>
            </a:r>
            <a:r>
              <a:rPr lang="en-US" altLang="en-US" sz="2800" dirty="0"/>
              <a:t/>
            </a:r>
            <a:br>
              <a:rPr lang="en-US" altLang="en-US" sz="2800" dirty="0"/>
            </a:br>
            <a:endParaRPr lang="en-US" altLang="en-US" sz="2400" i="1" dirty="0"/>
          </a:p>
        </p:txBody>
      </p:sp>
      <p:sp>
        <p:nvSpPr>
          <p:cNvPr id="353283" name="Rectangle 3"/>
          <p:cNvSpPr>
            <a:spLocks noGrp="1" noChangeArrowheads="1"/>
          </p:cNvSpPr>
          <p:nvPr>
            <p:ph idx="1"/>
          </p:nvPr>
        </p:nvSpPr>
        <p:spPr>
          <a:xfrm>
            <a:off x="351270" y="2706186"/>
            <a:ext cx="2743200" cy="1752600"/>
          </a:xfrm>
          <a:noFill/>
          <a:ln/>
        </p:spPr>
        <p:txBody>
          <a:bodyPr/>
          <a:lstStyle/>
          <a:p>
            <a:endParaRPr lang="en-GB" altLang="en-US" sz="2600" dirty="0"/>
          </a:p>
          <a:p>
            <a:r>
              <a:rPr lang="en-GB" altLang="en-US" sz="2400" dirty="0" smtClean="0"/>
              <a:t>Note: this shows use case with &lt;&lt;includes&gt;&gt; relationship added</a:t>
            </a:r>
            <a:endParaRPr lang="en-GB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609600" y="1600200"/>
            <a:ext cx="8001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endParaRPr lang="en-GB" altLang="en-US" sz="2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799" y="-1539"/>
            <a:ext cx="4804699" cy="60213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83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Cases and CRUD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990600"/>
            <a:ext cx="8382000" cy="3767185"/>
          </a:xfrm>
        </p:spPr>
        <p:txBody>
          <a:bodyPr/>
          <a:lstStyle/>
          <a:p>
            <a:r>
              <a:rPr lang="en-US" dirty="0" smtClean="0"/>
              <a:t>CRUD technique – </a:t>
            </a:r>
          </a:p>
          <a:p>
            <a:pPr lvl="1"/>
            <a:r>
              <a:rPr lang="en-US" dirty="0" smtClean="0"/>
              <a:t>Create</a:t>
            </a:r>
          </a:p>
          <a:p>
            <a:pPr lvl="1"/>
            <a:r>
              <a:rPr lang="en-US" dirty="0" smtClean="0"/>
              <a:t>Read/Report</a:t>
            </a:r>
          </a:p>
          <a:p>
            <a:pPr lvl="1"/>
            <a:r>
              <a:rPr lang="en-US" dirty="0" smtClean="0"/>
              <a:t>Update</a:t>
            </a:r>
          </a:p>
          <a:p>
            <a:pPr lvl="1"/>
            <a:r>
              <a:rPr lang="en-US" dirty="0" smtClean="0"/>
              <a:t>Delete</a:t>
            </a:r>
          </a:p>
          <a:p>
            <a:r>
              <a:rPr lang="en-US" dirty="0" smtClean="0"/>
              <a:t>A method for cross-checking or validating that each class has use cases that create, read, update, and delete (or archive) the class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629822"/>
      </p:ext>
    </p:extLst>
  </p:cSld>
  <p:clrMapOvr>
    <a:masterClrMapping/>
  </p:clrMapOvr>
  <p:transition advTm="348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218795"/>
          </a:xfrm>
        </p:spPr>
        <p:txBody>
          <a:bodyPr/>
          <a:lstStyle/>
          <a:p>
            <a:r>
              <a:rPr lang="en-US" sz="4400" dirty="0" smtClean="0"/>
              <a:t>CRUD analysis - use cases for the Customer class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09800"/>
            <a:ext cx="6809570" cy="23165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76501"/>
      </p:ext>
    </p:extLst>
  </p:cSld>
  <p:clrMapOvr>
    <a:masterClrMapping/>
  </p:clrMapOvr>
  <p:transition advTm="939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r>
              <a:rPr lang="en-US" sz="4400" dirty="0" smtClean="0"/>
              <a:t>CRUD Analysis</a:t>
            </a:r>
            <a:br>
              <a:rPr lang="en-US" sz="4400" dirty="0" smtClean="0"/>
            </a:br>
            <a:r>
              <a:rPr lang="en-US" sz="3600" dirty="0" smtClean="0"/>
              <a:t>Steps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331167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Identify all domain classes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For each class verify that use cases exist to</a:t>
            </a:r>
          </a:p>
          <a:p>
            <a:pPr lvl="1"/>
            <a:r>
              <a:rPr lang="en-US" sz="2000" dirty="0" smtClean="0"/>
              <a:t>Create a new instance</a:t>
            </a:r>
          </a:p>
          <a:p>
            <a:pPr lvl="1"/>
            <a:r>
              <a:rPr lang="en-US" sz="2000" dirty="0" smtClean="0"/>
              <a:t>Update existing instances</a:t>
            </a:r>
          </a:p>
          <a:p>
            <a:pPr lvl="1"/>
            <a:r>
              <a:rPr lang="en-US" sz="2000" dirty="0" smtClean="0"/>
              <a:t>Read or report on information in the class</a:t>
            </a:r>
          </a:p>
          <a:p>
            <a:pPr lvl="1"/>
            <a:r>
              <a:rPr lang="en-US" sz="2000" dirty="0" smtClean="0"/>
              <a:t>Delete or archives inactive instances of a class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Add new use cases as required.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Identify responsible stakeholders for any new use cases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Identify which sub-system the new use cases belong to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67353"/>
      </p:ext>
    </p:extLst>
  </p:cSld>
  <p:clrMapOvr>
    <a:masterClrMapping/>
  </p:clrMapOvr>
  <p:transition advTm="578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066800" y="219528"/>
            <a:ext cx="7239000" cy="609398"/>
          </a:xfrm>
        </p:spPr>
        <p:txBody>
          <a:bodyPr/>
          <a:lstStyle/>
          <a:p>
            <a:r>
              <a:rPr lang="en-US" sz="4400" dirty="0" smtClean="0"/>
              <a:t>CRUD Matrix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06" y="2692362"/>
            <a:ext cx="8548669" cy="24194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7665" y="927623"/>
            <a:ext cx="822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dirty="0" smtClean="0"/>
              <a:t>A tool for identifying the complexity of a use case. A sample is presented below.</a:t>
            </a:r>
            <a:endParaRPr lang="en-NZ" dirty="0"/>
          </a:p>
        </p:txBody>
      </p:sp>
      <p:sp>
        <p:nvSpPr>
          <p:cNvPr id="3" name="TextBox 2"/>
          <p:cNvSpPr txBox="1"/>
          <p:nvPr/>
        </p:nvSpPr>
        <p:spPr>
          <a:xfrm>
            <a:off x="297665" y="1571637"/>
            <a:ext cx="855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Process account adjustment </a:t>
            </a:r>
            <a:r>
              <a:rPr lang="en-NZ" dirty="0" smtClean="0"/>
              <a:t>use case interacts four classes i.e. </a:t>
            </a:r>
            <a:r>
              <a:rPr lang="en-NZ" dirty="0" smtClean="0">
                <a:solidFill>
                  <a:srgbClr val="0070C0"/>
                </a:solidFill>
              </a:rPr>
              <a:t>Customer</a:t>
            </a:r>
            <a:r>
              <a:rPr lang="en-NZ" dirty="0" smtClean="0"/>
              <a:t>, </a:t>
            </a:r>
            <a:r>
              <a:rPr lang="en-NZ" dirty="0" smtClean="0">
                <a:solidFill>
                  <a:srgbClr val="0070C0"/>
                </a:solidFill>
              </a:rPr>
              <a:t>Account</a:t>
            </a:r>
            <a:r>
              <a:rPr lang="en-NZ" dirty="0" smtClean="0"/>
              <a:t>, </a:t>
            </a:r>
            <a:r>
              <a:rPr lang="en-NZ" dirty="0" smtClean="0">
                <a:solidFill>
                  <a:srgbClr val="0070C0"/>
                </a:solidFill>
              </a:rPr>
              <a:t>Sale</a:t>
            </a:r>
            <a:r>
              <a:rPr lang="en-NZ" dirty="0" smtClean="0"/>
              <a:t> and </a:t>
            </a:r>
            <a:r>
              <a:rPr lang="en-NZ" dirty="0" smtClean="0">
                <a:solidFill>
                  <a:srgbClr val="0070C0"/>
                </a:solidFill>
              </a:rPr>
              <a:t>Adjustment</a:t>
            </a:r>
            <a:r>
              <a:rPr lang="en-NZ" dirty="0" smtClean="0"/>
              <a:t>. So it is more complex than the </a:t>
            </a:r>
            <a:r>
              <a:rPr lang="en-NZ" dirty="0" smtClean="0">
                <a:solidFill>
                  <a:srgbClr val="FF0000"/>
                </a:solidFill>
              </a:rPr>
              <a:t>Create customer account </a:t>
            </a:r>
            <a:r>
              <a:rPr lang="en-NZ" dirty="0" smtClean="0"/>
              <a:t>use case.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297665" y="5286178"/>
            <a:ext cx="8312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/>
              <a:t>In this system, the </a:t>
            </a:r>
            <a:r>
              <a:rPr lang="en-NZ" dirty="0">
                <a:solidFill>
                  <a:srgbClr val="0070C0"/>
                </a:solidFill>
              </a:rPr>
              <a:t>Sale</a:t>
            </a:r>
            <a:r>
              <a:rPr lang="en-NZ" dirty="0" smtClean="0"/>
              <a:t> class should have use cases for </a:t>
            </a:r>
            <a:r>
              <a:rPr lang="en-NZ" dirty="0" smtClean="0">
                <a:solidFill>
                  <a:srgbClr val="FF0000"/>
                </a:solidFill>
              </a:rPr>
              <a:t>creating</a:t>
            </a:r>
            <a:r>
              <a:rPr lang="en-NZ" dirty="0" smtClean="0"/>
              <a:t>, </a:t>
            </a:r>
            <a:r>
              <a:rPr lang="en-NZ" dirty="0" smtClean="0">
                <a:solidFill>
                  <a:srgbClr val="FF0000"/>
                </a:solidFill>
              </a:rPr>
              <a:t>updating</a:t>
            </a:r>
            <a:r>
              <a:rPr lang="en-NZ" dirty="0" smtClean="0"/>
              <a:t> and “</a:t>
            </a:r>
            <a:r>
              <a:rPr lang="en-NZ" dirty="0" smtClean="0">
                <a:solidFill>
                  <a:srgbClr val="FF0000"/>
                </a:solidFill>
              </a:rPr>
              <a:t>deleting”</a:t>
            </a:r>
            <a:r>
              <a:rPr lang="en-NZ" dirty="0" smtClean="0"/>
              <a:t> </a:t>
            </a:r>
            <a:r>
              <a:rPr lang="en-NZ" dirty="0">
                <a:solidFill>
                  <a:srgbClr val="0070C0"/>
                </a:solidFill>
              </a:rPr>
              <a:t>Sale</a:t>
            </a:r>
            <a:r>
              <a:rPr lang="en-NZ" dirty="0" smtClean="0"/>
              <a:t> objects/instances as well.</a:t>
            </a:r>
            <a:endParaRPr lang="en-NZ" dirty="0"/>
          </a:p>
        </p:txBody>
      </p:sp>
      <p:sp>
        <p:nvSpPr>
          <p:cNvPr id="9" name="5-Point Star 8"/>
          <p:cNvSpPr/>
          <p:nvPr/>
        </p:nvSpPr>
        <p:spPr bwMode="auto">
          <a:xfrm>
            <a:off x="4212440" y="230188"/>
            <a:ext cx="609600" cy="534786"/>
          </a:xfrm>
          <a:prstGeom prst="star5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52400" y="230188"/>
            <a:ext cx="609600" cy="534786"/>
          </a:xfrm>
          <a:prstGeom prst="star5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20409"/>
      </p:ext>
    </p:extLst>
  </p:cSld>
  <p:clrMapOvr>
    <a:masterClrMapping/>
  </p:clrMapOvr>
  <p:transition advTm="1568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305800" cy="1249362"/>
          </a:xfrm>
        </p:spPr>
        <p:txBody>
          <a:bodyPr/>
          <a:lstStyle/>
          <a:p>
            <a:r>
              <a:rPr lang="en-US" altLang="en-US" sz="3600"/>
              <a:t>Extending and Integrating Requirements Models</a:t>
            </a:r>
            <a:endParaRPr lang="en-US" altLang="en-US" sz="2400"/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066800"/>
            <a:ext cx="8001000" cy="5219891"/>
          </a:xfrm>
          <a:noFill/>
          <a:ln/>
        </p:spPr>
        <p:txBody>
          <a:bodyPr/>
          <a:lstStyle/>
          <a:p>
            <a:r>
              <a:rPr lang="en-GB" altLang="en-US" sz="3200" dirty="0" smtClean="0"/>
              <a:t>Three main UML models for describing functional requirements</a:t>
            </a:r>
          </a:p>
          <a:p>
            <a:r>
              <a:rPr lang="en-GB" altLang="en-US" sz="3200" dirty="0" smtClean="0"/>
              <a:t>Use </a:t>
            </a:r>
            <a:r>
              <a:rPr lang="en-GB" altLang="en-US" sz="3200" dirty="0"/>
              <a:t>cases</a:t>
            </a:r>
          </a:p>
          <a:p>
            <a:pPr lvl="1"/>
            <a:r>
              <a:rPr lang="en-GB" altLang="en-US" sz="2800" dirty="0"/>
              <a:t>Use case </a:t>
            </a:r>
            <a:r>
              <a:rPr lang="en-GB" altLang="en-US" sz="2800" dirty="0" smtClean="0"/>
              <a:t>diagram can be expanded with … </a:t>
            </a:r>
            <a:endParaRPr lang="en-GB" altLang="en-US" sz="2800" dirty="0"/>
          </a:p>
          <a:p>
            <a:pPr lvl="2"/>
            <a:r>
              <a:rPr lang="en-GB" altLang="en-US" sz="2400" dirty="0"/>
              <a:t>Use case </a:t>
            </a:r>
            <a:r>
              <a:rPr lang="en-GB" altLang="en-US" sz="2400" dirty="0" smtClean="0"/>
              <a:t>description</a:t>
            </a:r>
          </a:p>
          <a:p>
            <a:pPr lvl="2"/>
            <a:r>
              <a:rPr lang="en-NZ" altLang="en-US" dirty="0" smtClean="0"/>
              <a:t>Fully developed use case </a:t>
            </a:r>
            <a:r>
              <a:rPr lang="en-NZ" altLang="en-US" dirty="0" smtClean="0"/>
              <a:t>description</a:t>
            </a:r>
          </a:p>
          <a:p>
            <a:pPr lvl="2"/>
            <a:r>
              <a:rPr lang="en-NZ" altLang="en-US" sz="2400" dirty="0" smtClean="0"/>
              <a:t>Activity diagram</a:t>
            </a:r>
            <a:endParaRPr lang="en-GB" altLang="en-US" sz="2400" dirty="0"/>
          </a:p>
          <a:p>
            <a:r>
              <a:rPr lang="en-GB" altLang="en-US" dirty="0"/>
              <a:t>Activity </a:t>
            </a:r>
            <a:r>
              <a:rPr lang="en-GB" altLang="en-US" dirty="0" smtClean="0"/>
              <a:t>diagram</a:t>
            </a:r>
          </a:p>
          <a:p>
            <a:r>
              <a:rPr lang="en-GB" altLang="en-US" sz="3200" dirty="0" smtClean="0"/>
              <a:t>Domain </a:t>
            </a:r>
            <a:r>
              <a:rPr lang="en-GB" altLang="en-US" sz="3200" dirty="0"/>
              <a:t>Classes </a:t>
            </a:r>
          </a:p>
          <a:p>
            <a:pPr lvl="1"/>
            <a:r>
              <a:rPr lang="en-GB" altLang="en-US" sz="2800" dirty="0"/>
              <a:t>Domain model class </a:t>
            </a:r>
            <a:r>
              <a:rPr lang="en-GB" altLang="en-US" sz="2800" dirty="0" smtClean="0"/>
              <a:t>diagram</a:t>
            </a:r>
            <a:endParaRPr lang="en-GB" altLang="en-US" sz="2600" dirty="0"/>
          </a:p>
          <a:p>
            <a:endParaRPr lang="en-GB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6200" y="6248400"/>
            <a:ext cx="5486400" cy="457200"/>
          </a:xfrm>
        </p:spPr>
        <p:txBody>
          <a:bodyPr/>
          <a:lstStyle/>
          <a:p>
            <a:r>
              <a:rPr lang="en-US" altLang="en-US" dirty="0" smtClean="0"/>
              <a:t>Systems Analysis and Design in a Changing World, 7th edition – Chapter 5                                                      ©2016. Cengage Learning. All rights reserved.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7A830-C71C-4188-953F-A3B44CB94184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28773"/>
      </p:ext>
    </p:extLst>
  </p:cSld>
  <p:clrMapOvr>
    <a:masterClrMapping/>
  </p:clrMapOvr>
  <p:transition advTm="871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Summary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28</a:t>
            </a:fld>
            <a:endParaRPr lang="en-US" dirty="0"/>
          </a:p>
        </p:txBody>
      </p:sp>
      <p:sp>
        <p:nvSpPr>
          <p:cNvPr id="381957" name="Rectangle 5"/>
          <p:cNvSpPr>
            <a:spLocks noChangeArrowheads="1"/>
          </p:cNvSpPr>
          <p:nvPr/>
        </p:nvSpPr>
        <p:spPr bwMode="auto">
          <a:xfrm>
            <a:off x="533400" y="1219200"/>
            <a:ext cx="8001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3016210"/>
          </a:xfrm>
        </p:spPr>
        <p:txBody>
          <a:bodyPr/>
          <a:lstStyle/>
          <a:p>
            <a:r>
              <a:rPr lang="en-GB" altLang="en-US" sz="2400" dirty="0" smtClean="0"/>
              <a:t>This </a:t>
            </a:r>
            <a:r>
              <a:rPr lang="en-GB" altLang="en-US" sz="2400" dirty="0" smtClean="0"/>
              <a:t>lecture </a:t>
            </a:r>
            <a:r>
              <a:rPr lang="en-GB" altLang="en-US" sz="2400" dirty="0" smtClean="0"/>
              <a:t>focused </a:t>
            </a:r>
            <a:r>
              <a:rPr lang="en-GB" altLang="en-US" sz="2400" dirty="0"/>
              <a:t>on models </a:t>
            </a:r>
            <a:r>
              <a:rPr lang="en-GB" altLang="en-US" sz="2400" dirty="0" smtClean="0"/>
              <a:t>that show the detail of a use </a:t>
            </a:r>
            <a:r>
              <a:rPr lang="en-GB" altLang="en-US" sz="2400" dirty="0"/>
              <a:t>cases</a:t>
            </a:r>
          </a:p>
          <a:p>
            <a:r>
              <a:rPr lang="en-GB" altLang="en-US" sz="2400" dirty="0"/>
              <a:t>Fully </a:t>
            </a:r>
            <a:r>
              <a:rPr lang="en-GB" altLang="en-US" sz="2400" i="1" dirty="0"/>
              <a:t>developed use case </a:t>
            </a:r>
            <a:r>
              <a:rPr lang="en-GB" altLang="en-US" sz="2400" i="1" dirty="0" smtClean="0"/>
              <a:t>description</a:t>
            </a:r>
            <a:r>
              <a:rPr lang="en-GB" altLang="en-US" sz="2400" dirty="0" smtClean="0"/>
              <a:t> provides </a:t>
            </a:r>
            <a:r>
              <a:rPr lang="en-GB" altLang="en-US" sz="2400" dirty="0"/>
              <a:t>information about each use case, including actors, stakeholders, preconditions, post conditions, </a:t>
            </a:r>
            <a:r>
              <a:rPr lang="en-GB" altLang="en-US" sz="2400" dirty="0" smtClean="0"/>
              <a:t>flow </a:t>
            </a:r>
            <a:r>
              <a:rPr lang="en-GB" altLang="en-US" sz="2400" dirty="0"/>
              <a:t>of activities and exceptions conditions </a:t>
            </a:r>
            <a:endParaRPr lang="en-GB" altLang="en-US" sz="2400" i="1" dirty="0"/>
          </a:p>
          <a:p>
            <a:r>
              <a:rPr lang="en-GB" altLang="en-US" sz="2400" i="1" dirty="0"/>
              <a:t>Activity diagrams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can </a:t>
            </a:r>
            <a:r>
              <a:rPr lang="en-GB" altLang="en-US" sz="2400" dirty="0"/>
              <a:t>also be used to show the flow of activities for a use </a:t>
            </a:r>
            <a:r>
              <a:rPr lang="en-GB" altLang="en-US" sz="2400" dirty="0" smtClean="0"/>
              <a:t>case and for any process or flow of events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05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</a:t>
            </a:r>
            <a:r>
              <a:rPr lang="en-US" altLang="en-US" sz="2800"/>
              <a:t>(continued)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idx="1"/>
          </p:nvPr>
        </p:nvSpPr>
        <p:spPr>
          <a:xfrm>
            <a:off x="378691" y="1186205"/>
            <a:ext cx="8382000" cy="5299912"/>
          </a:xfrm>
        </p:spPr>
        <p:txBody>
          <a:bodyPr/>
          <a:lstStyle/>
          <a:p>
            <a:r>
              <a:rPr lang="en-GB" altLang="en-US" sz="2400" i="1" dirty="0" smtClean="0"/>
              <a:t>CRUD </a:t>
            </a:r>
            <a:r>
              <a:rPr lang="en-GB" altLang="en-US" sz="2400" dirty="0"/>
              <a:t>analysis </a:t>
            </a:r>
            <a:r>
              <a:rPr lang="en-GB" altLang="en-US" sz="2400" dirty="0" smtClean="0"/>
              <a:t>is used to </a:t>
            </a:r>
            <a:r>
              <a:rPr lang="en-GB" altLang="en-US" sz="2400" dirty="0" smtClean="0"/>
              <a:t>check or validate that all </a:t>
            </a:r>
            <a:r>
              <a:rPr lang="en-GB" altLang="en-US" sz="2400" dirty="0"/>
              <a:t>domain classes are fully supported by the new system, i.e. have use cases to fully process all required actions </a:t>
            </a:r>
            <a:endParaRPr lang="en-GB" altLang="en-US" sz="2400" dirty="0" smtClean="0"/>
          </a:p>
          <a:p>
            <a:r>
              <a:rPr lang="en-GB" altLang="en-US" sz="2400" dirty="0"/>
              <a:t>U</a:t>
            </a:r>
            <a:r>
              <a:rPr lang="en-GB" altLang="en-US" sz="2400" dirty="0" smtClean="0"/>
              <a:t>se </a:t>
            </a:r>
            <a:r>
              <a:rPr lang="en-GB" altLang="en-US" sz="2400" dirty="0"/>
              <a:t>case models and domain class diagrams can be made consistent with CRUD analysis</a:t>
            </a:r>
          </a:p>
          <a:p>
            <a:r>
              <a:rPr lang="en-GB" altLang="en-US" sz="2400" dirty="0" smtClean="0"/>
              <a:t>Not </a:t>
            </a:r>
            <a:r>
              <a:rPr lang="en-GB" altLang="en-US" sz="2400" dirty="0"/>
              <a:t>all use cases and domain classes are modelled at a detailed </a:t>
            </a:r>
            <a:r>
              <a:rPr lang="en-GB" altLang="en-US" sz="2400" dirty="0" smtClean="0"/>
              <a:t>level</a:t>
            </a:r>
          </a:p>
          <a:p>
            <a:r>
              <a:rPr lang="en-GB" altLang="en-US" sz="2400" dirty="0" smtClean="0"/>
              <a:t>Only </a:t>
            </a:r>
            <a:r>
              <a:rPr lang="en-GB" altLang="en-US" sz="2400" dirty="0"/>
              <a:t>model when there is </a:t>
            </a:r>
            <a:r>
              <a:rPr lang="en-GB" altLang="en-US" sz="2400" dirty="0" smtClean="0"/>
              <a:t>complexity and a need to communicate details </a:t>
            </a:r>
          </a:p>
          <a:p>
            <a:r>
              <a:rPr lang="en-GB" altLang="en-US" sz="2400" dirty="0" smtClean="0"/>
              <a:t>All of the models must be consistent and integrate together to provide a complete picture of the requirements and the system specification</a:t>
            </a:r>
          </a:p>
          <a:p>
            <a:pPr marL="571500" indent="-571500"/>
            <a:endParaRPr lang="en-GB" altLang="en-US" sz="2800" dirty="0"/>
          </a:p>
          <a:p>
            <a:pPr marL="571500" indent="-571500"/>
            <a:endParaRPr lang="en-GB" alt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29</a:t>
            </a:fld>
            <a:endParaRPr lang="en-US" dirty="0"/>
          </a:p>
        </p:txBody>
      </p:sp>
      <p:sp>
        <p:nvSpPr>
          <p:cNvPr id="342021" name="Rectangle 5"/>
          <p:cNvSpPr>
            <a:spLocks noChangeArrowheads="1"/>
          </p:cNvSpPr>
          <p:nvPr/>
        </p:nvSpPr>
        <p:spPr bwMode="auto">
          <a:xfrm>
            <a:off x="959716" y="2200564"/>
            <a:ext cx="8001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en-US"/>
          </a:p>
        </p:txBody>
      </p: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614218" y="2115271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558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130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702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27413" indent="-315913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 altLang="en-US" sz="2400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42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Chapter 5 Outline</a:t>
            </a:r>
            <a:endParaRPr lang="en-US" alt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quarter" idx="10"/>
          </p:nvPr>
        </p:nvSpPr>
        <p:spPr>
          <a:xfrm>
            <a:off x="381000" y="1411552"/>
            <a:ext cx="8382000" cy="2068259"/>
          </a:xfrm>
        </p:spPr>
        <p:txBody>
          <a:bodyPr/>
          <a:lstStyle/>
          <a:p>
            <a:r>
              <a:rPr lang="en-US" altLang="en-US" dirty="0" smtClean="0"/>
              <a:t>Use Case Descriptions</a:t>
            </a:r>
          </a:p>
          <a:p>
            <a:r>
              <a:rPr lang="en-US" altLang="en-US" dirty="0" smtClean="0"/>
              <a:t>Activity Diagrams for Use Cases </a:t>
            </a:r>
          </a:p>
          <a:p>
            <a:r>
              <a:rPr lang="en-US" altLang="en-US" dirty="0" smtClean="0"/>
              <a:t>Use Cases validation with CRUD analysis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288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229600" cy="4296561"/>
          </a:xfrm>
        </p:spPr>
        <p:txBody>
          <a:bodyPr/>
          <a:lstStyle/>
          <a:p>
            <a:r>
              <a:rPr lang="en-GB" altLang="en-US" sz="2400" dirty="0"/>
              <a:t>F</a:t>
            </a:r>
            <a:r>
              <a:rPr lang="en-GB" altLang="en-US" sz="2400" dirty="0" smtClean="0"/>
              <a:t>unctional requirements are described using</a:t>
            </a:r>
          </a:p>
          <a:p>
            <a:pPr lvl="1"/>
            <a:r>
              <a:rPr lang="en-GB" altLang="en-US" sz="2000" dirty="0" smtClean="0"/>
              <a:t>Use case models</a:t>
            </a:r>
          </a:p>
          <a:p>
            <a:pPr lvl="1"/>
            <a:r>
              <a:rPr lang="en-GB" altLang="en-US" sz="2000" dirty="0" smtClean="0"/>
              <a:t>Domain class models</a:t>
            </a:r>
          </a:p>
          <a:p>
            <a:r>
              <a:rPr lang="en-GB" altLang="en-US" sz="2400" i="1" dirty="0" smtClean="0"/>
              <a:t>Brief</a:t>
            </a:r>
            <a:r>
              <a:rPr lang="en-GB" altLang="en-US" sz="2400" dirty="0" smtClean="0"/>
              <a:t> </a:t>
            </a:r>
            <a:r>
              <a:rPr lang="en-GB" altLang="en-US" sz="2400" i="1" dirty="0" smtClean="0"/>
              <a:t>use case descriptions </a:t>
            </a:r>
            <a:r>
              <a:rPr lang="en-GB" altLang="en-US" sz="2400" dirty="0" smtClean="0"/>
              <a:t>are simple descriptions </a:t>
            </a:r>
            <a:r>
              <a:rPr lang="en-GB" altLang="en-US" sz="2400" i="1" dirty="0" smtClean="0"/>
              <a:t>of </a:t>
            </a:r>
            <a:r>
              <a:rPr lang="en-GB" altLang="en-US" sz="2400" dirty="0" smtClean="0"/>
              <a:t>a use case in a few sentences</a:t>
            </a:r>
          </a:p>
          <a:p>
            <a:r>
              <a:rPr lang="en-GB" altLang="en-US" sz="2400" i="1" dirty="0" smtClean="0"/>
              <a:t>Fully </a:t>
            </a:r>
            <a:r>
              <a:rPr lang="en-GB" altLang="en-US" sz="2400" i="1" dirty="0"/>
              <a:t>developed use case descriptions </a:t>
            </a:r>
            <a:r>
              <a:rPr lang="en-GB" altLang="en-US" sz="2400" dirty="0"/>
              <a:t>provide information about each use case, including actors, stakeholders, preconditions, post conditions, the flow of activities and </a:t>
            </a:r>
            <a:r>
              <a:rPr lang="en-GB" altLang="en-US" sz="2400" dirty="0" smtClean="0"/>
              <a:t>exception </a:t>
            </a:r>
            <a:r>
              <a:rPr lang="en-GB" altLang="en-US" sz="2400" dirty="0"/>
              <a:t>conditions </a:t>
            </a:r>
            <a:endParaRPr lang="en-GB" altLang="en-US" sz="2400" i="1" dirty="0"/>
          </a:p>
          <a:p>
            <a:r>
              <a:rPr lang="en-GB" altLang="en-US" sz="2400" i="1" dirty="0"/>
              <a:t>Activity diagrams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show </a:t>
            </a:r>
            <a:r>
              <a:rPr lang="en-GB" altLang="en-US" sz="2400" dirty="0"/>
              <a:t>the flow of activities for a </a:t>
            </a:r>
            <a:r>
              <a:rPr lang="en-GB" altLang="en-US" sz="2400" dirty="0" smtClean="0"/>
              <a:t>single use case, for part of a system or for a whole system</a:t>
            </a:r>
          </a:p>
          <a:p>
            <a:endParaRPr lang="en-GB" alt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80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2819401" cy="1772793"/>
          </a:xfrm>
        </p:spPr>
        <p:txBody>
          <a:bodyPr/>
          <a:lstStyle/>
          <a:p>
            <a:r>
              <a:rPr lang="en-US" altLang="en-US" sz="3200" dirty="0" smtClean="0"/>
              <a:t>Use </a:t>
            </a:r>
            <a:r>
              <a:rPr lang="en-US" altLang="en-US" sz="3200" dirty="0"/>
              <a:t>Case </a:t>
            </a:r>
            <a:r>
              <a:rPr lang="en-US" altLang="en-US" sz="3200" dirty="0" smtClean="0"/>
              <a:t>Diagram</a:t>
            </a:r>
            <a:br>
              <a:rPr lang="en-US" altLang="en-US" sz="3200" dirty="0" smtClean="0"/>
            </a:br>
            <a:r>
              <a:rPr lang="en-US" altLang="en-US" sz="3200" dirty="0" smtClean="0"/>
              <a:t>- from Chapter 3 </a:t>
            </a:r>
            <a:r>
              <a:rPr lang="en-US" altLang="en-US" sz="3600" dirty="0"/>
              <a:t/>
            </a:r>
            <a:br>
              <a:rPr lang="en-US" altLang="en-US" sz="3600" dirty="0"/>
            </a:br>
            <a:r>
              <a:rPr lang="en-US" altLang="en-US" sz="3600" dirty="0"/>
              <a:t/>
            </a:r>
            <a:br>
              <a:rPr lang="en-US" altLang="en-US" sz="3600" dirty="0"/>
            </a:br>
            <a:endParaRPr lang="en-US" altLang="en-US" sz="2800" dirty="0"/>
          </a:p>
        </p:txBody>
      </p:sp>
      <p:pic>
        <p:nvPicPr>
          <p:cNvPr id="27648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1" y="152400"/>
            <a:ext cx="5181600" cy="5800975"/>
          </a:xfrm>
          <a:noFill/>
          <a:ln/>
        </p:spPr>
      </p:pic>
      <p:sp>
        <p:nvSpPr>
          <p:cNvPr id="276484" name="Rectangle 4"/>
          <p:cNvSpPr>
            <a:spLocks noChangeArrowheads="1"/>
          </p:cNvSpPr>
          <p:nvPr/>
        </p:nvSpPr>
        <p:spPr bwMode="auto">
          <a:xfrm>
            <a:off x="609600" y="1524000"/>
            <a:ext cx="82296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71500" indent="-5715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39788" indent="-4953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1888" indent="-4381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-3810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63700" indent="-3810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209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81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53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92500" indent="-3810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GB" altLang="en-US" sz="2400"/>
          </a:p>
        </p:txBody>
      </p:sp>
      <p:sp>
        <p:nvSpPr>
          <p:cNvPr id="7" name="TextBox 6"/>
          <p:cNvSpPr txBox="1"/>
          <p:nvPr/>
        </p:nvSpPr>
        <p:spPr>
          <a:xfrm>
            <a:off x="152400" y="6629400"/>
            <a:ext cx="457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©2016. Cengage Learning. All rights reserved.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 bwMode="auto">
          <a:xfrm>
            <a:off x="4191000" y="489339"/>
            <a:ext cx="609600" cy="646404"/>
          </a:xfrm>
          <a:prstGeom prst="star5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NZ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3206"/>
      </p:ext>
    </p:extLst>
  </p:cSld>
  <p:clrMapOvr>
    <a:masterClrMapping/>
  </p:clrMapOvr>
  <p:transition advTm="759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sz="3600"/>
              <a:t>Use Case Descriptions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229600" cy="456740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i="1" dirty="0" smtClean="0"/>
              <a:t>Brief </a:t>
            </a:r>
            <a:r>
              <a:rPr lang="en-US" altLang="en-US" sz="2800" i="1" dirty="0"/>
              <a:t>description</a:t>
            </a:r>
            <a:r>
              <a:rPr lang="en-US" altLang="en-US" sz="2800" dirty="0"/>
              <a:t> </a:t>
            </a:r>
            <a:r>
              <a:rPr lang="en-US" altLang="en-US" sz="2800" dirty="0" smtClean="0"/>
              <a:t>of a use case (from Chapter 3)</a:t>
            </a:r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 smtClean="0"/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i="1" dirty="0" smtClean="0"/>
          </a:p>
          <a:p>
            <a:pPr>
              <a:lnSpc>
                <a:spcPct val="90000"/>
              </a:lnSpc>
            </a:pPr>
            <a:r>
              <a:rPr lang="en-US" altLang="en-US" sz="2800" i="1" dirty="0" smtClean="0"/>
              <a:t>A fully developed use case description </a:t>
            </a:r>
            <a:r>
              <a:rPr lang="en-US" altLang="en-US" sz="2800" dirty="0" smtClean="0"/>
              <a:t>provides more information  </a:t>
            </a:r>
            <a:endParaRPr lang="en-GB" altLang="en-US" sz="2800" dirty="0"/>
          </a:p>
        </p:txBody>
      </p:sp>
      <p:pic>
        <p:nvPicPr>
          <p:cNvPr id="282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94681"/>
            <a:ext cx="8001000" cy="276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757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sz="3600"/>
              <a:t>Use Case Descriptions</a:t>
            </a:r>
          </a:p>
        </p:txBody>
      </p:sp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990600"/>
            <a:ext cx="8229600" cy="502291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Write a </a:t>
            </a:r>
            <a:r>
              <a:rPr lang="en-US" altLang="en-US" sz="2400" i="1" dirty="0"/>
              <a:t>fully developed use case description</a:t>
            </a:r>
            <a:r>
              <a:rPr lang="en-US" altLang="en-US" sz="2400" dirty="0"/>
              <a:t> for more complex use cases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Typical use case description </a:t>
            </a:r>
            <a:r>
              <a:rPr lang="en-US" altLang="en-US" sz="2400" dirty="0" smtClean="0"/>
              <a:t>template includes:</a:t>
            </a:r>
            <a:endParaRPr lang="en-US" altLang="en-US" sz="2400" dirty="0"/>
          </a:p>
          <a:p>
            <a:pPr lvl="1">
              <a:lnSpc>
                <a:spcPct val="80000"/>
              </a:lnSpc>
            </a:pPr>
            <a:r>
              <a:rPr lang="en-GB" altLang="en-US" sz="2000" dirty="0" smtClean="0"/>
              <a:t>Use </a:t>
            </a:r>
            <a:r>
              <a:rPr lang="en-GB" altLang="en-US" sz="2000" dirty="0"/>
              <a:t>case name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Scenario (if needed</a:t>
            </a:r>
            <a:r>
              <a:rPr lang="en-GB" altLang="en-US" sz="2000" dirty="0" smtClean="0"/>
              <a:t>) </a:t>
            </a:r>
            <a:r>
              <a:rPr lang="en-GB" altLang="en-US" sz="2000" dirty="0" smtClean="0">
                <a:solidFill>
                  <a:srgbClr val="0070C0"/>
                </a:solidFill>
              </a:rPr>
              <a:t>particularly when multiple actors can interact with a use case. So, describing the scenario from a particular actor’s perspective</a:t>
            </a:r>
            <a:endParaRPr lang="en-GB" altLang="en-US" sz="2000" dirty="0">
              <a:solidFill>
                <a:srgbClr val="0070C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Triggering event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Brief description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 smtClean="0"/>
              <a:t>Actor</a:t>
            </a:r>
            <a:endParaRPr lang="en-GB" altLang="en-US" sz="2000" dirty="0"/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Related use </a:t>
            </a:r>
            <a:r>
              <a:rPr lang="en-GB" altLang="en-US" sz="2000" dirty="0" smtClean="0"/>
              <a:t>case(s) </a:t>
            </a:r>
            <a:r>
              <a:rPr lang="en-GB" altLang="en-US" sz="2000" dirty="0"/>
              <a:t>(&lt;&lt;includes&gt;&gt;)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 smtClean="0"/>
              <a:t>Stakeholder(s)</a:t>
            </a:r>
            <a:endParaRPr lang="en-GB" altLang="en-US" sz="2000" dirty="0"/>
          </a:p>
          <a:p>
            <a:pPr lvl="1">
              <a:lnSpc>
                <a:spcPct val="80000"/>
              </a:lnSpc>
            </a:pPr>
            <a:r>
              <a:rPr lang="en-GB" altLang="en-US" sz="2000" dirty="0" smtClean="0"/>
              <a:t>Precondition(s)</a:t>
            </a:r>
            <a:endParaRPr lang="en-GB" altLang="en-US" sz="2000" dirty="0"/>
          </a:p>
          <a:p>
            <a:pPr lvl="1">
              <a:lnSpc>
                <a:spcPct val="80000"/>
              </a:lnSpc>
            </a:pPr>
            <a:r>
              <a:rPr lang="en-GB" altLang="en-US" sz="2000" dirty="0" smtClean="0"/>
              <a:t>Post-condition(s)</a:t>
            </a:r>
            <a:endParaRPr lang="en-GB" altLang="en-US" sz="2000" dirty="0"/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Flow of activities</a:t>
            </a:r>
          </a:p>
          <a:p>
            <a:pPr lvl="1">
              <a:lnSpc>
                <a:spcPct val="80000"/>
              </a:lnSpc>
            </a:pPr>
            <a:r>
              <a:rPr lang="en-GB" altLang="en-US" sz="2000" dirty="0"/>
              <a:t>Exception </a:t>
            </a:r>
            <a:r>
              <a:rPr lang="en-GB" altLang="en-US" sz="2000" dirty="0" smtClean="0"/>
              <a:t>condition(s)</a:t>
            </a:r>
            <a:endParaRPr lang="en-GB" alt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665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2667000" cy="3916363"/>
          </a:xfrm>
        </p:spPr>
        <p:txBody>
          <a:bodyPr/>
          <a:lstStyle/>
          <a:p>
            <a:r>
              <a:rPr lang="en-US" altLang="en-US" sz="3200"/>
              <a:t>Fully Developed Use Case Description</a:t>
            </a:r>
            <a:br>
              <a:rPr lang="en-US" altLang="en-US" sz="3200"/>
            </a:br>
            <a:r>
              <a:rPr lang="en-US" altLang="en-US" sz="3200"/>
              <a:t/>
            </a:r>
            <a:br>
              <a:rPr lang="en-US" altLang="en-US" sz="3200"/>
            </a:br>
            <a:r>
              <a:rPr lang="en-US" altLang="en-US" sz="2400"/>
              <a:t>Use case:</a:t>
            </a:r>
            <a:r>
              <a:rPr lang="en-US" altLang="en-US" sz="3200"/>
              <a:t> </a:t>
            </a:r>
            <a:r>
              <a:rPr lang="en-US" altLang="en-US" sz="2400" i="1"/>
              <a:t>Create customer account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Systems Analysis and Design in a Changing World, 7th edition – Chapter 5      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C3BD0B2-4DCF-427C-BA49-77A489312DD0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922" y="1"/>
            <a:ext cx="5903528" cy="6172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1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1"/>
            <a:ext cx="8382000" cy="886397"/>
          </a:xfrm>
        </p:spPr>
        <p:txBody>
          <a:bodyPr/>
          <a:lstStyle/>
          <a:p>
            <a:r>
              <a:rPr lang="en-US" altLang="en-US" sz="3600" dirty="0" smtClean="0">
                <a:solidFill>
                  <a:srgbClr val="FF0000"/>
                </a:solidFill>
              </a:rPr>
              <a:t>Class Exercise: Domain </a:t>
            </a:r>
            <a:r>
              <a:rPr lang="en-US" altLang="en-US" sz="3600" dirty="0">
                <a:solidFill>
                  <a:srgbClr val="FF0000"/>
                </a:solidFill>
              </a:rPr>
              <a:t>Model Class Diagram</a:t>
            </a:r>
            <a:br>
              <a:rPr lang="en-US" altLang="en-US" sz="3600" dirty="0">
                <a:solidFill>
                  <a:srgbClr val="FF0000"/>
                </a:solidFill>
              </a:rPr>
            </a:b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16345" y="737044"/>
            <a:ext cx="8382000" cy="1144929"/>
          </a:xfrm>
        </p:spPr>
        <p:txBody>
          <a:bodyPr/>
          <a:lstStyle/>
          <a:p>
            <a:pPr lvl="2"/>
            <a:r>
              <a:rPr lang="en-US" dirty="0" smtClean="0">
                <a:solidFill>
                  <a:srgbClr val="FF0000"/>
                </a:solidFill>
              </a:rPr>
              <a:t>Note notation for the key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Note the precise notation for the attributes (</a:t>
            </a:r>
            <a:r>
              <a:rPr lang="en-US" b="1" dirty="0" err="1" smtClean="0">
                <a:solidFill>
                  <a:srgbClr val="FF0000"/>
                </a:solidFill>
              </a:rPr>
              <a:t>camelBack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Note the multiplicity notation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848600" y="6248400"/>
            <a:ext cx="838200" cy="457200"/>
          </a:xfrm>
          <a:prstGeom prst="rect">
            <a:avLst/>
          </a:prstGeom>
        </p:spPr>
        <p:txBody>
          <a:bodyPr/>
          <a:lstStyle/>
          <a:p>
            <a:fld id="{08084AEE-DFCE-4234-9532-E80BDE06294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244046"/>
            <a:ext cx="73914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en-US" smtClean="0"/>
              <a:t>Systems Analysis and Design in a Changing World, 7th Edition – Chapter 4                                                          ©2016. Cengage Learning. All rights reserved.</a:t>
            </a:r>
            <a:endParaRPr lang="en-US" altLang="en-US"/>
          </a:p>
        </p:txBody>
      </p:sp>
      <p:pic>
        <p:nvPicPr>
          <p:cNvPr id="315399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16" y="2108644"/>
            <a:ext cx="5791200" cy="3606356"/>
          </a:xfrm>
          <a:noFill/>
          <a:ln/>
        </p:spPr>
      </p:pic>
      <p:sp>
        <p:nvSpPr>
          <p:cNvPr id="2" name="Action Button: Back or Previous 1">
            <a:hlinkClick r:id="" action="ppaction://noaction" highlightClick="1"/>
          </p:cNvPr>
          <p:cNvSpPr/>
          <p:nvPr/>
        </p:nvSpPr>
        <p:spPr bwMode="auto">
          <a:xfrm>
            <a:off x="8305800" y="5486400"/>
            <a:ext cx="533400" cy="457200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en-US" sz="2300" dirty="0" smtClean="0">
              <a:solidFill>
                <a:schemeClr val="tx1"/>
              </a:solidFill>
              <a:latin typeface="Sego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57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9"/>
</p:tagLst>
</file>

<file path=ppt/theme/theme1.xml><?xml version="1.0" encoding="utf-8"?>
<a:theme xmlns:a="http://schemas.openxmlformats.org/drawingml/2006/main" name="BlueShadeWithBar">
  <a:themeElements>
    <a:clrScheme name="Custom 2">
      <a:dk1>
        <a:sysClr val="windowText" lastClr="000000"/>
      </a:dk1>
      <a:lt1>
        <a:sysClr val="window" lastClr="FFFFFF"/>
      </a:lt1>
      <a:dk2>
        <a:srgbClr val="212121"/>
      </a:dk2>
      <a:lt2>
        <a:srgbClr val="A5A5A5"/>
      </a:lt2>
      <a:accent1>
        <a:srgbClr val="B68D1F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6961</TotalTime>
  <Words>1776</Words>
  <Application>Microsoft Office PowerPoint</Application>
  <PresentationFormat>On-screen Show (4:3)</PresentationFormat>
  <Paragraphs>204</Paragraphs>
  <Slides>29</Slides>
  <Notes>7</Notes>
  <HiddenSlides>1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Segoe</vt:lpstr>
      <vt:lpstr>Wingdings</vt:lpstr>
      <vt:lpstr>BlueShadeWithBar</vt:lpstr>
      <vt:lpstr>White with Courier font for code slides</vt:lpstr>
      <vt:lpstr>PowerPoint Presentation</vt:lpstr>
      <vt:lpstr>Use Case Modelling Detail  – UC Descriptions and Activity Diagram</vt:lpstr>
      <vt:lpstr>Chapter 5 Outline</vt:lpstr>
      <vt:lpstr>Overview</vt:lpstr>
      <vt:lpstr>Use Case Diagram - from Chapter 3   </vt:lpstr>
      <vt:lpstr>Use Case Descriptions</vt:lpstr>
      <vt:lpstr>Use Case Descriptions</vt:lpstr>
      <vt:lpstr>Fully Developed Use Case Description  Use case: Create customer account</vt:lpstr>
      <vt:lpstr>Class Exercise: Domain Model Class Diagram </vt:lpstr>
      <vt:lpstr>Fully Developed Use Case Description Create customer account (part 1 )</vt:lpstr>
      <vt:lpstr>Fully Developed Use Case Description Create customer account (part 2 )</vt:lpstr>
      <vt:lpstr>UML Activity Diagram for Use Case  Create Customer Account  </vt:lpstr>
      <vt:lpstr>UML Activity Diagram for Use Case  Create Customer Account  </vt:lpstr>
      <vt:lpstr>Domain Model Class Diagram</vt:lpstr>
      <vt:lpstr>Use Case Description Details</vt:lpstr>
      <vt:lpstr>Use Case Description Details</vt:lpstr>
      <vt:lpstr>Another Fully Developed Use Case Description Example  Use case Ship items</vt:lpstr>
      <vt:lpstr>Fully Developed Use Case Description   Ship items (part 1 )</vt:lpstr>
      <vt:lpstr>Fully Developed Use Case Description  Ship items (part 2 )</vt:lpstr>
      <vt:lpstr>Activity Diagram for  Ship Items Use Case</vt:lpstr>
      <vt:lpstr>Chapter 3 – The &lt;&lt;Includes&gt;&gt; relationship in a Use Case Diagram</vt:lpstr>
      <vt:lpstr>UML Activity Diagram for Use Case  Fill shopping cart </vt:lpstr>
      <vt:lpstr>Use Cases and CRUD</vt:lpstr>
      <vt:lpstr>CRUD analysis - use cases for the Customer class</vt:lpstr>
      <vt:lpstr>CRUD Analysis Steps</vt:lpstr>
      <vt:lpstr>CRUD Matrix</vt:lpstr>
      <vt:lpstr>Extending and Integrating Requirements Models</vt:lpstr>
      <vt:lpstr>Summary</vt:lpstr>
      <vt:lpstr>Summary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</cp:lastModifiedBy>
  <cp:revision>173</cp:revision>
  <cp:lastPrinted>1601-01-01T00:00:00Z</cp:lastPrinted>
  <dcterms:created xsi:type="dcterms:W3CDTF">2011-10-31T16:54:53Z</dcterms:created>
  <dcterms:modified xsi:type="dcterms:W3CDTF">2021-04-04T05:53:21Z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