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7" r:id="rId2"/>
  </p:sldMasterIdLst>
  <p:notesMasterIdLst>
    <p:notesMasterId r:id="rId46"/>
  </p:notesMasterIdLst>
  <p:handoutMasterIdLst>
    <p:handoutMasterId r:id="rId47"/>
  </p:handoutMasterIdLst>
  <p:sldIdLst>
    <p:sldId id="356" r:id="rId3"/>
    <p:sldId id="256" r:id="rId4"/>
    <p:sldId id="257" r:id="rId5"/>
    <p:sldId id="465" r:id="rId6"/>
    <p:sldId id="502" r:id="rId7"/>
    <p:sldId id="263" r:id="rId8"/>
    <p:sldId id="466" r:id="rId9"/>
    <p:sldId id="467" r:id="rId10"/>
    <p:sldId id="468" r:id="rId11"/>
    <p:sldId id="500" r:id="rId12"/>
    <p:sldId id="470" r:id="rId13"/>
    <p:sldId id="471" r:id="rId14"/>
    <p:sldId id="472" r:id="rId15"/>
    <p:sldId id="469" r:id="rId16"/>
    <p:sldId id="473" r:id="rId17"/>
    <p:sldId id="474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503" r:id="rId33"/>
    <p:sldId id="489" r:id="rId34"/>
    <p:sldId id="490" r:id="rId35"/>
    <p:sldId id="491" r:id="rId36"/>
    <p:sldId id="492" r:id="rId37"/>
    <p:sldId id="493" r:id="rId38"/>
    <p:sldId id="494" r:id="rId39"/>
    <p:sldId id="495" r:id="rId40"/>
    <p:sldId id="496" r:id="rId41"/>
    <p:sldId id="497" r:id="rId42"/>
    <p:sldId id="499" r:id="rId43"/>
    <p:sldId id="498" r:id="rId44"/>
    <p:sldId id="501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CC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4" autoAdjust="0"/>
    <p:restoredTop sz="92972" autoAdjust="0"/>
  </p:normalViewPr>
  <p:slideViewPr>
    <p:cSldViewPr>
      <p:cViewPr varScale="1">
        <p:scale>
          <a:sx n="80" d="100"/>
          <a:sy n="80" d="100"/>
        </p:scale>
        <p:origin x="132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8" d="100"/>
        <a:sy n="158" d="100"/>
      </p:scale>
      <p:origin x="0" y="-14405"/>
    </p:cViewPr>
  </p:sorterViewPr>
  <p:notesViewPr>
    <p:cSldViewPr>
      <p:cViewPr varScale="1">
        <p:scale>
          <a:sx n="66" d="100"/>
          <a:sy n="66" d="100"/>
        </p:scale>
        <p:origin x="2558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60474-6311-4D20-A737-42627D3A8736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65995-FC04-445B-B3C4-B9D89A299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6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2D8BBF9-4DAB-4EBF-9E77-C298322BC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9213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563C4-E1BD-4207-9BCD-8B1F037E5E7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325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172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6878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05290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4820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122238"/>
            <a:ext cx="8229600" cy="6008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32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67951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21962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5693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04068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47735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87002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7774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4881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34636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5" descr="7-00029_BAK_v03TOP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-15875" y="6007100"/>
            <a:ext cx="9159875" cy="849313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76200" y="6356350"/>
            <a:ext cx="603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096250" y="6356349"/>
            <a:ext cx="666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D79C6A-6305-477B-9418-581526F51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92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4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8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0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transition>
    <p:fade/>
  </p:transition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8001000" cy="5998664"/>
          </a:xfrm>
        </p:spPr>
      </p:pic>
      <p:sp>
        <p:nvSpPr>
          <p:cNvPr id="330755" name="Text Box 3"/>
          <p:cNvSpPr txBox="1">
            <a:spLocks noChangeArrowheads="1"/>
          </p:cNvSpPr>
          <p:nvPr/>
        </p:nvSpPr>
        <p:spPr bwMode="auto">
          <a:xfrm>
            <a:off x="1349604" y="3004750"/>
            <a:ext cx="7086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/>
              <a:t>Chapter 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114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Server Farm –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994" y="990600"/>
            <a:ext cx="8382000" cy="443198"/>
          </a:xfrm>
        </p:spPr>
        <p:txBody>
          <a:bodyPr/>
          <a:lstStyle/>
          <a:p>
            <a:r>
              <a:rPr lang="en-US" dirty="0"/>
              <a:t>Very large databases and very high use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43373"/>
            <a:ext cx="6781799" cy="441801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4092"/>
      </p:ext>
    </p:extLst>
  </p:cSld>
  <p:clrMapOvr>
    <a:masterClrMapping/>
  </p:clrMapOvr>
  <p:transition advTm="319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2.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72" y="967495"/>
            <a:ext cx="8382000" cy="5533823"/>
          </a:xfrm>
        </p:spPr>
        <p:txBody>
          <a:bodyPr/>
          <a:lstStyle/>
          <a:p>
            <a:r>
              <a:rPr lang="en-US" dirty="0"/>
              <a:t>Computer network – hardware, software, transmission media</a:t>
            </a:r>
          </a:p>
          <a:p>
            <a:r>
              <a:rPr lang="en-US" dirty="0"/>
              <a:t>Internet backbone – </a:t>
            </a:r>
          </a:p>
          <a:p>
            <a:pPr lvl="1"/>
            <a:r>
              <a:rPr lang="en-US" dirty="0"/>
              <a:t>High-capacity with high-bandwidth trunk lines and large high-speed computers </a:t>
            </a:r>
          </a:p>
          <a:p>
            <a:pPr lvl="1"/>
            <a:r>
              <a:rPr lang="en-US" dirty="0"/>
              <a:t>Owned by governments and telecom companies</a:t>
            </a:r>
          </a:p>
          <a:p>
            <a:r>
              <a:rPr lang="en-US" dirty="0"/>
              <a:t>Local area network (LAN) –</a:t>
            </a:r>
          </a:p>
          <a:p>
            <a:pPr lvl="1"/>
            <a:r>
              <a:rPr lang="en-US" dirty="0"/>
              <a:t>Small network for a single site</a:t>
            </a:r>
          </a:p>
          <a:p>
            <a:r>
              <a:rPr lang="en-US" sz="2800" dirty="0"/>
              <a:t>World Wide Web (WWW)</a:t>
            </a:r>
          </a:p>
          <a:p>
            <a:pPr lvl="1"/>
            <a:r>
              <a:rPr lang="en-US" sz="2400" dirty="0"/>
              <a:t>All the interconnected resources accessed through the Internet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47870"/>
      </p:ext>
    </p:extLst>
  </p:cSld>
  <p:clrMapOvr>
    <a:masterClrMapping/>
  </p:clrMapOvr>
  <p:transition advTm="489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2.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8810"/>
            <a:ext cx="8382000" cy="1674305"/>
          </a:xfrm>
        </p:spPr>
        <p:txBody>
          <a:bodyPr/>
          <a:lstStyle/>
          <a:p>
            <a:r>
              <a:rPr lang="en-US" sz="2800" dirty="0"/>
              <a:t>Uniform Resource Locator (URL)  </a:t>
            </a:r>
          </a:p>
          <a:p>
            <a:pPr lvl="1"/>
            <a:r>
              <a:rPr lang="en-US" sz="2400" dirty="0"/>
              <a:t>The identifier for the Web to locate a particular resource</a:t>
            </a:r>
          </a:p>
          <a:p>
            <a:r>
              <a:rPr lang="en-US" sz="2800" dirty="0"/>
              <a:t>Hyperlink – </a:t>
            </a:r>
          </a:p>
          <a:p>
            <a:pPr lvl="1"/>
            <a:r>
              <a:rPr lang="en-US" sz="2400" dirty="0"/>
              <a:t>The URL of a resource embedded within another resource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212" y="3022410"/>
            <a:ext cx="7788315" cy="285012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1345"/>
      </p:ext>
    </p:extLst>
  </p:cSld>
  <p:clrMapOvr>
    <a:masterClrMapping/>
  </p:clrMapOvr>
  <p:transition advTm="944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3.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58810"/>
            <a:ext cx="8382000" cy="4573560"/>
          </a:xfrm>
        </p:spPr>
        <p:txBody>
          <a:bodyPr/>
          <a:lstStyle/>
          <a:p>
            <a:r>
              <a:rPr lang="en-US" dirty="0"/>
              <a:t>Application software</a:t>
            </a:r>
          </a:p>
          <a:p>
            <a:pPr lvl="1"/>
            <a:r>
              <a:rPr lang="en-US" dirty="0"/>
              <a:t>Programs that perform work for users</a:t>
            </a:r>
          </a:p>
          <a:p>
            <a:pPr lvl="1"/>
            <a:r>
              <a:rPr lang="en-US" dirty="0"/>
              <a:t>Either a custom app or a web-based application</a:t>
            </a:r>
          </a:p>
          <a:p>
            <a:r>
              <a:rPr lang="en-US" dirty="0"/>
              <a:t>App</a:t>
            </a:r>
          </a:p>
          <a:p>
            <a:pPr lvl="1"/>
            <a:r>
              <a:rPr lang="en-US" dirty="0"/>
              <a:t>A custom program usually for a laptop or smartphone</a:t>
            </a:r>
          </a:p>
          <a:p>
            <a:r>
              <a:rPr lang="en-US" dirty="0"/>
              <a:t>System Software</a:t>
            </a:r>
          </a:p>
          <a:p>
            <a:pPr lvl="1"/>
            <a:r>
              <a:rPr lang="en-US" dirty="0"/>
              <a:t>Behind the scene software, works as glue to hold everything together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9444"/>
      </p:ext>
    </p:extLst>
  </p:cSld>
  <p:clrMapOvr>
    <a:masterClrMapping/>
  </p:clrMapOvr>
  <p:transition advTm="688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/>
          <a:lstStyle/>
          <a:p>
            <a:r>
              <a:rPr lang="en-US" sz="4400" dirty="0"/>
              <a:t>Anatomy – 3. Software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198437"/>
            <a:ext cx="6934200" cy="43187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0034"/>
      </p:ext>
    </p:extLst>
  </p:cSld>
  <p:clrMapOvr>
    <a:masterClrMapping/>
  </p:clrMapOvr>
  <p:transition advTm="5045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3. Software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22" y="990600"/>
            <a:ext cx="8382000" cy="5136791"/>
          </a:xfrm>
        </p:spPr>
        <p:txBody>
          <a:bodyPr/>
          <a:lstStyle/>
          <a:p>
            <a:r>
              <a:rPr lang="en-US" dirty="0"/>
              <a:t>Web-Based Applications</a:t>
            </a:r>
          </a:p>
          <a:p>
            <a:pPr lvl="1"/>
            <a:r>
              <a:rPr lang="en-US" dirty="0"/>
              <a:t>Uses a web browser</a:t>
            </a:r>
          </a:p>
          <a:p>
            <a:pPr lvl="1"/>
            <a:r>
              <a:rPr lang="en-US" dirty="0"/>
              <a:t>Accessed through a URL</a:t>
            </a:r>
          </a:p>
          <a:p>
            <a:pPr lvl="1"/>
            <a:r>
              <a:rPr lang="en-US" dirty="0"/>
              <a:t>Resides on a web server</a:t>
            </a:r>
          </a:p>
          <a:p>
            <a:pPr lvl="1"/>
            <a:r>
              <a:rPr lang="en-US" dirty="0"/>
              <a:t>Uses standard IP protocols</a:t>
            </a:r>
          </a:p>
          <a:p>
            <a:r>
              <a:rPr lang="en-US" dirty="0"/>
              <a:t>Embedded Software</a:t>
            </a:r>
          </a:p>
          <a:p>
            <a:pPr lvl="1"/>
            <a:r>
              <a:rPr lang="en-US" dirty="0"/>
              <a:t>Software apps or functions embedded within another app, such as within a browser or O/S</a:t>
            </a:r>
          </a:p>
          <a:p>
            <a:pPr lvl="1"/>
            <a:r>
              <a:rPr lang="en-US" dirty="0"/>
              <a:t>Toolbars, plug-ins, widgets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473"/>
      </p:ext>
    </p:extLst>
  </p:cSld>
  <p:clrMapOvr>
    <a:masterClrMapping/>
  </p:clrMapOvr>
  <p:transition advTm="598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4.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3921073"/>
          </a:xfrm>
        </p:spPr>
        <p:txBody>
          <a:bodyPr/>
          <a:lstStyle/>
          <a:p>
            <a:r>
              <a:rPr lang="en-US" dirty="0"/>
              <a:t>Protocol</a:t>
            </a:r>
          </a:p>
          <a:p>
            <a:pPr lvl="1"/>
            <a:r>
              <a:rPr lang="en-US" dirty="0"/>
              <a:t>A set of languages and rules to ensure communication and data exchange between hardware and software</a:t>
            </a:r>
          </a:p>
          <a:p>
            <a:r>
              <a:rPr lang="en-US" dirty="0"/>
              <a:t>Network protocols</a:t>
            </a:r>
          </a:p>
          <a:p>
            <a:pPr lvl="1"/>
            <a:r>
              <a:rPr lang="en-US" dirty="0"/>
              <a:t>Virtual Private Network (VPN)</a:t>
            </a:r>
          </a:p>
          <a:p>
            <a:pPr lvl="2"/>
            <a:r>
              <a:rPr lang="en-US" dirty="0"/>
              <a:t>Creates a private network but on the Internet by using secure technologies and encryption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21054"/>
      </p:ext>
    </p:extLst>
  </p:cSld>
  <p:clrMapOvr>
    <a:masterClrMapping/>
  </p:clrMapOvr>
  <p:transition advTm="631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– 4. Software and Protocols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48" y="1371600"/>
            <a:ext cx="8303137" cy="4191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08550"/>
      </p:ext>
    </p:extLst>
  </p:cSld>
  <p:clrMapOvr>
    <a:masterClrMapping/>
  </p:clrMapOvr>
  <p:transition advTm="464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Anatomy – 4. Web Protocols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3834896"/>
          </a:xfrm>
        </p:spPr>
        <p:txBody>
          <a:bodyPr/>
          <a:lstStyle/>
          <a:p>
            <a:r>
              <a:rPr lang="en-US" sz="2800" dirty="0"/>
              <a:t>HTML (hypertext markup language)</a:t>
            </a:r>
          </a:p>
          <a:p>
            <a:pPr lvl="1"/>
            <a:r>
              <a:rPr lang="en-US" sz="2400" dirty="0"/>
              <a:t>Protocol for the structure and content of a Web page</a:t>
            </a:r>
          </a:p>
          <a:p>
            <a:r>
              <a:rPr lang="en-US" sz="2800" dirty="0"/>
              <a:t>XML (extensible markup language)</a:t>
            </a:r>
          </a:p>
          <a:p>
            <a:pPr lvl="1"/>
            <a:r>
              <a:rPr lang="en-US" sz="2400" dirty="0"/>
              <a:t>An extensions of HTML that enables defining semantics of tags</a:t>
            </a:r>
          </a:p>
          <a:p>
            <a:r>
              <a:rPr lang="en-US" sz="2800" dirty="0"/>
              <a:t>HTTP (hypertext transfer protocol)</a:t>
            </a:r>
          </a:p>
          <a:p>
            <a:pPr lvl="1"/>
            <a:r>
              <a:rPr lang="en-US" sz="2400" dirty="0"/>
              <a:t>Defines format and content for transfer of Web documents</a:t>
            </a:r>
          </a:p>
          <a:p>
            <a:r>
              <a:rPr lang="en-US" sz="2800" dirty="0"/>
              <a:t>HTTPS (hypertext transfer protocol secure)</a:t>
            </a:r>
          </a:p>
          <a:p>
            <a:pPr lvl="1"/>
            <a:r>
              <a:rPr lang="en-US" sz="2400" dirty="0"/>
              <a:t>Encrypted and secure http transfers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00203"/>
      </p:ext>
    </p:extLst>
  </p:cSld>
  <p:clrMapOvr>
    <a:masterClrMapping/>
  </p:clrMapOvr>
  <p:transition advTm="693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Architectural Concepts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767185"/>
          </a:xfrm>
        </p:spPr>
        <p:txBody>
          <a:bodyPr/>
          <a:lstStyle/>
          <a:p>
            <a:r>
              <a:rPr lang="en-US" dirty="0"/>
              <a:t>Technology architecture</a:t>
            </a:r>
          </a:p>
          <a:p>
            <a:pPr lvl="1"/>
            <a:r>
              <a:rPr lang="en-US" dirty="0"/>
              <a:t>Computers + </a:t>
            </a:r>
          </a:p>
          <a:p>
            <a:pPr lvl="1"/>
            <a:r>
              <a:rPr lang="en-US" dirty="0"/>
              <a:t>Network computers + </a:t>
            </a:r>
          </a:p>
          <a:p>
            <a:pPr lvl="1"/>
            <a:r>
              <a:rPr lang="en-US" dirty="0"/>
              <a:t>Hardware +</a:t>
            </a:r>
          </a:p>
          <a:p>
            <a:pPr lvl="1"/>
            <a:r>
              <a:rPr lang="en-US" dirty="0"/>
              <a:t>System software</a:t>
            </a:r>
          </a:p>
          <a:p>
            <a:r>
              <a:rPr lang="en-US" dirty="0"/>
              <a:t>Application architecture</a:t>
            </a:r>
          </a:p>
          <a:p>
            <a:pPr lvl="1"/>
            <a:r>
              <a:rPr lang="en-US" dirty="0"/>
              <a:t>The software programs and their configuration</a:t>
            </a:r>
          </a:p>
          <a:p>
            <a:pPr marL="517525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6926"/>
      </p:ext>
    </p:extLst>
  </p:cSld>
  <p:clrMapOvr>
    <a:masterClrMapping/>
  </p:clrMapOvr>
  <p:transition advTm="71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0" y="2895600"/>
            <a:ext cx="6411913" cy="1143000"/>
          </a:xfrm>
        </p:spPr>
        <p:txBody>
          <a:bodyPr/>
          <a:lstStyle/>
          <a:p>
            <a:pPr algn="l"/>
            <a:r>
              <a:rPr lang="en-US" altLang="en-US" sz="4000" dirty="0"/>
              <a:t>Defining the System Architecture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90800" y="4223544"/>
            <a:ext cx="3668712" cy="15224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Systems Analysis and Design in a Changing World 7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Ed</a:t>
            </a:r>
          </a:p>
          <a:p>
            <a:pPr>
              <a:lnSpc>
                <a:spcPct val="80000"/>
              </a:lnSpc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 err="1"/>
              <a:t>Satzinger</a:t>
            </a:r>
            <a:r>
              <a:rPr lang="en-US" altLang="en-US" sz="2400" dirty="0"/>
              <a:t>, Jackson &amp; </a:t>
            </a:r>
            <a:r>
              <a:rPr lang="en-US" altLang="en-US" sz="2400" dirty="0" err="1"/>
              <a:t>Burd</a:t>
            </a:r>
            <a:endParaRPr lang="en-US" altLang="en-US" sz="2400" dirty="0"/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381000" y="1828800"/>
            <a:ext cx="6781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dirty="0"/>
            </a:br>
            <a:r>
              <a:rPr lang="en-US" altLang="en-US" sz="4000" dirty="0"/>
              <a:t>Chapter 7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442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Software as a Service (SaaS)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865126"/>
          </a:xfrm>
        </p:spPr>
        <p:txBody>
          <a:bodyPr/>
          <a:lstStyle/>
          <a:p>
            <a:r>
              <a:rPr lang="en-US" dirty="0"/>
              <a:t>SaaS</a:t>
            </a:r>
          </a:p>
          <a:p>
            <a:pPr lvl="1"/>
            <a:r>
              <a:rPr lang="en-US" dirty="0"/>
              <a:t>No software is installed on the user’s device</a:t>
            </a:r>
          </a:p>
          <a:p>
            <a:pPr lvl="1"/>
            <a:r>
              <a:rPr lang="en-US" dirty="0"/>
              <a:t>Application services is accessed remotely</a:t>
            </a:r>
          </a:p>
          <a:p>
            <a:pPr lvl="1"/>
            <a:r>
              <a:rPr lang="en-US" dirty="0"/>
              <a:t>User data is isolated and stored on common servers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29310"/>
      </p:ext>
    </p:extLst>
  </p:cSld>
  <p:clrMapOvr>
    <a:masterClrMapping/>
  </p:clrMapOvr>
  <p:transition advTm="325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Web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930033"/>
          </a:xfrm>
        </p:spPr>
        <p:txBody>
          <a:bodyPr/>
          <a:lstStyle/>
          <a:p>
            <a:r>
              <a:rPr lang="en-US" dirty="0"/>
              <a:t>Web service</a:t>
            </a:r>
          </a:p>
          <a:p>
            <a:pPr lvl="1"/>
            <a:r>
              <a:rPr lang="en-US" dirty="0"/>
              <a:t>Software function that is executed with Web standards</a:t>
            </a:r>
          </a:p>
          <a:p>
            <a:pPr lvl="2"/>
            <a:r>
              <a:rPr lang="en-US" dirty="0"/>
              <a:t>Access via a URL</a:t>
            </a:r>
          </a:p>
          <a:p>
            <a:pPr lvl="2"/>
            <a:r>
              <a:rPr lang="en-US" dirty="0"/>
              <a:t>Inputs sent via the URL</a:t>
            </a:r>
          </a:p>
          <a:p>
            <a:pPr lvl="2"/>
            <a:r>
              <a:rPr lang="en-US" dirty="0"/>
              <a:t>Executes remotely</a:t>
            </a:r>
          </a:p>
          <a:p>
            <a:pPr lvl="2"/>
            <a:r>
              <a:rPr lang="en-US" dirty="0"/>
              <a:t>Data returned within a Web page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55504"/>
      </p:ext>
    </p:extLst>
  </p:cSld>
  <p:clrMapOvr>
    <a:masterClrMapping/>
  </p:clrMapOvr>
  <p:transition advTm="271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Distributed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1304973"/>
          </a:xfrm>
        </p:spPr>
        <p:txBody>
          <a:bodyPr/>
          <a:lstStyle/>
          <a:p>
            <a:r>
              <a:rPr lang="en-US" dirty="0"/>
              <a:t>Client/Server architecture</a:t>
            </a:r>
          </a:p>
          <a:p>
            <a:pPr lvl="1"/>
            <a:r>
              <a:rPr lang="en-US" dirty="0"/>
              <a:t>Software design with part of the application on a server and part on the client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971800"/>
            <a:ext cx="5738357" cy="266723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96673"/>
      </p:ext>
    </p:extLst>
  </p:cSld>
  <p:clrMapOvr>
    <a:masterClrMapping/>
  </p:clrMapOvr>
  <p:transition advTm="793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Distributed Architecture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382000" cy="2563779"/>
          </a:xfrm>
        </p:spPr>
        <p:txBody>
          <a:bodyPr/>
          <a:lstStyle/>
          <a:p>
            <a:r>
              <a:rPr lang="en-US" dirty="0"/>
              <a:t>Three-Layer architecture</a:t>
            </a:r>
          </a:p>
          <a:p>
            <a:pPr lvl="1"/>
            <a:r>
              <a:rPr lang="en-US" dirty="0"/>
              <a:t>Client/server architecture with application divided into view layer, logic layer, and data layer</a:t>
            </a:r>
          </a:p>
          <a:p>
            <a:pPr lvl="2"/>
            <a:r>
              <a:rPr lang="en-US" dirty="0"/>
              <a:t>View layer – the user interface</a:t>
            </a:r>
          </a:p>
          <a:p>
            <a:pPr lvl="2"/>
            <a:r>
              <a:rPr lang="en-US" dirty="0"/>
              <a:t>Logic layer – program logic to implement the functions</a:t>
            </a:r>
          </a:p>
          <a:p>
            <a:pPr lvl="2"/>
            <a:r>
              <a:rPr lang="en-US" dirty="0"/>
              <a:t>Data layer – the functions to access the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84" y="4267200"/>
            <a:ext cx="7132938" cy="107451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76624"/>
      </p:ext>
    </p:extLst>
  </p:cSld>
  <p:clrMapOvr>
    <a:masterClrMapping/>
  </p:clrMapOvr>
  <p:transition advTm="1492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Layer Architecture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42" y="1531455"/>
            <a:ext cx="7567316" cy="379508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52437"/>
      </p:ext>
    </p:extLst>
  </p:cSld>
  <p:clrMapOvr>
    <a:masterClrMapping/>
  </p:clrMapOvr>
  <p:transition advTm="703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Interoperability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066800"/>
            <a:ext cx="8534400" cy="4573560"/>
          </a:xfrm>
        </p:spPr>
        <p:txBody>
          <a:bodyPr/>
          <a:lstStyle/>
          <a:p>
            <a:r>
              <a:rPr lang="en-US" dirty="0"/>
              <a:t>Interoperability </a:t>
            </a:r>
          </a:p>
          <a:p>
            <a:pPr lvl="1"/>
            <a:r>
              <a:rPr lang="en-US" dirty="0"/>
              <a:t>The ability of an application to interact with other software</a:t>
            </a:r>
          </a:p>
          <a:p>
            <a:r>
              <a:rPr lang="en-US" dirty="0"/>
              <a:t>Important characteristic in current development projects</a:t>
            </a:r>
          </a:p>
          <a:p>
            <a:pPr lvl="1"/>
            <a:r>
              <a:rPr lang="en-US" dirty="0"/>
              <a:t>Understand the environment</a:t>
            </a:r>
          </a:p>
          <a:p>
            <a:pPr lvl="1"/>
            <a:r>
              <a:rPr lang="en-US" dirty="0"/>
              <a:t>Reuse software existing components (purchased or in-house)</a:t>
            </a:r>
          </a:p>
          <a:p>
            <a:pPr lvl="1"/>
            <a:r>
              <a:rPr lang="en-US" dirty="0"/>
              <a:t>Build components considering interoperability</a:t>
            </a:r>
          </a:p>
          <a:p>
            <a:pPr lvl="1"/>
            <a:r>
              <a:rPr lang="en-US" dirty="0"/>
              <a:t>Combine all components into a solution system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41803"/>
      </p:ext>
    </p:extLst>
  </p:cSld>
  <p:clrMapOvr>
    <a:masterClrMapping/>
  </p:clrMapOvr>
  <p:transition advTm="7179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Diagrams for System Architectures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4114800" cy="2440668"/>
          </a:xfrm>
        </p:spPr>
        <p:txBody>
          <a:bodyPr/>
          <a:lstStyle/>
          <a:p>
            <a:r>
              <a:rPr lang="en-US" dirty="0"/>
              <a:t>Location Diagram</a:t>
            </a:r>
          </a:p>
          <a:p>
            <a:pPr lvl="1"/>
            <a:r>
              <a:rPr lang="en-US" dirty="0"/>
              <a:t>Identifies the  geographical placement of hardware, software, and users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858400"/>
            <a:ext cx="4038600" cy="500504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59815"/>
      </p:ext>
    </p:extLst>
  </p:cSld>
  <p:clrMapOvr>
    <a:masterClrMapping/>
  </p:clrMapOvr>
  <p:transition advTm="403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Diagrams for 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79" y="909367"/>
            <a:ext cx="8382000" cy="1625060"/>
          </a:xfrm>
        </p:spPr>
        <p:txBody>
          <a:bodyPr/>
          <a:lstStyle/>
          <a:p>
            <a:r>
              <a:rPr lang="en-US" sz="2400" dirty="0"/>
              <a:t>Network Diagram</a:t>
            </a:r>
          </a:p>
          <a:p>
            <a:r>
              <a:rPr lang="en-US" sz="2000" dirty="0"/>
              <a:t>Shows how locations and hardware components are interconnected with network devices and wiring </a:t>
            </a:r>
          </a:p>
          <a:p>
            <a:r>
              <a:rPr lang="en-US" sz="2000" dirty="0"/>
              <a:t>There is no specific notation for a  network diagram</a:t>
            </a:r>
          </a:p>
          <a:p>
            <a:r>
              <a:rPr lang="en-US" sz="2000" dirty="0"/>
              <a:t>This is an example of a network diagram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442" y="2467613"/>
            <a:ext cx="6050758" cy="347667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301156"/>
      </p:ext>
    </p:extLst>
  </p:cSld>
  <p:clrMapOvr>
    <a:masterClrMapping/>
  </p:clrMapOvr>
  <p:transition advTm="422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Diagrams for 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779" y="909367"/>
            <a:ext cx="8382000" cy="1892826"/>
          </a:xfrm>
        </p:spPr>
        <p:txBody>
          <a:bodyPr/>
          <a:lstStyle/>
          <a:p>
            <a:r>
              <a:rPr lang="en-US" dirty="0"/>
              <a:t>Deployment Diagram</a:t>
            </a:r>
          </a:p>
          <a:p>
            <a:pPr lvl="1"/>
            <a:r>
              <a:rPr lang="en-US" sz="2400" dirty="0"/>
              <a:t>Shows how software components are distributed across hardware and system software components</a:t>
            </a:r>
          </a:p>
          <a:p>
            <a:pPr lvl="1"/>
            <a:r>
              <a:rPr lang="en-US" sz="2400" dirty="0"/>
              <a:t>A deployment diagram is a UML diagram with specific notation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15" y="2802193"/>
            <a:ext cx="7359035" cy="331205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14786"/>
      </p:ext>
    </p:extLst>
  </p:cSld>
  <p:clrMapOvr>
    <a:masterClrMapping/>
  </p:clrMapOvr>
  <p:transition advTm="71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Describing the Environment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705904"/>
          </a:xfrm>
        </p:spPr>
        <p:txBody>
          <a:bodyPr/>
          <a:lstStyle/>
          <a:p>
            <a:r>
              <a:rPr lang="en-US" dirty="0"/>
              <a:t>Key questions to accurately describe the environment</a:t>
            </a:r>
          </a:p>
          <a:p>
            <a:pPr lvl="1"/>
            <a:r>
              <a:rPr lang="en-US" dirty="0"/>
              <a:t>What are the key features of the existing or new environment?</a:t>
            </a:r>
          </a:p>
          <a:p>
            <a:pPr lvl="2"/>
            <a:r>
              <a:rPr lang="en-US" dirty="0"/>
              <a:t>O/S, system software, networks, tools?</a:t>
            </a:r>
          </a:p>
          <a:p>
            <a:pPr lvl="1"/>
            <a:r>
              <a:rPr lang="en-US" dirty="0"/>
              <a:t>What are the external systems or DBMSs?</a:t>
            </a:r>
          </a:p>
          <a:p>
            <a:pPr lvl="2"/>
            <a:r>
              <a:rPr lang="en-US" dirty="0"/>
              <a:t>What kind of interaction?</a:t>
            </a:r>
          </a:p>
          <a:p>
            <a:pPr lvl="2"/>
            <a:r>
              <a:rPr lang="en-US" dirty="0"/>
              <a:t>What is the data?</a:t>
            </a:r>
          </a:p>
          <a:p>
            <a:pPr lvl="2"/>
            <a:r>
              <a:rPr lang="en-US" dirty="0"/>
              <a:t>What are the protocols?</a:t>
            </a:r>
          </a:p>
          <a:p>
            <a:pPr lvl="2"/>
            <a:r>
              <a:rPr lang="en-US" dirty="0"/>
              <a:t>What kind of security?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23922"/>
      </p:ext>
    </p:extLst>
  </p:cSld>
  <p:clrMapOvr>
    <a:masterClrMapping/>
  </p:clrMapOvr>
  <p:transition advTm="461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Chapter 7 Outline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12875"/>
            <a:ext cx="8382000" cy="2954655"/>
          </a:xfrm>
        </p:spPr>
        <p:txBody>
          <a:bodyPr/>
          <a:lstStyle/>
          <a:p>
            <a:r>
              <a:rPr lang="en-US" dirty="0"/>
              <a:t>Anatomy of an Information System</a:t>
            </a:r>
          </a:p>
          <a:p>
            <a:r>
              <a:rPr lang="en-US" dirty="0"/>
              <a:t>Architectural Concepts</a:t>
            </a:r>
          </a:p>
          <a:p>
            <a:r>
              <a:rPr lang="en-US" dirty="0"/>
              <a:t>Interoperability</a:t>
            </a:r>
          </a:p>
          <a:p>
            <a:r>
              <a:rPr lang="en-US" dirty="0"/>
              <a:t>Architectural Diagrams</a:t>
            </a:r>
          </a:p>
          <a:p>
            <a:r>
              <a:rPr lang="en-US" dirty="0"/>
              <a:t>Describing the Environment</a:t>
            </a:r>
          </a:p>
          <a:p>
            <a:r>
              <a:rPr lang="en-US" dirty="0"/>
              <a:t>Designing Application Components</a:t>
            </a:r>
            <a:endParaRPr lang="en-US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268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Describing the Environment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641271"/>
          </a:xfrm>
        </p:spPr>
        <p:txBody>
          <a:bodyPr/>
          <a:lstStyle/>
          <a:p>
            <a:r>
              <a:rPr lang="en-US" dirty="0"/>
              <a:t>Key questions to help describe accurately</a:t>
            </a:r>
          </a:p>
          <a:p>
            <a:pPr lvl="1"/>
            <a:r>
              <a:rPr lang="en-US" dirty="0"/>
              <a:t>What devices will be required	</a:t>
            </a:r>
          </a:p>
          <a:p>
            <a:pPr lvl="2"/>
            <a:r>
              <a:rPr lang="en-US" dirty="0"/>
              <a:t>Protocols for devices?</a:t>
            </a:r>
          </a:p>
          <a:p>
            <a:pPr lvl="2"/>
            <a:r>
              <a:rPr lang="en-US" dirty="0"/>
              <a:t>Security?</a:t>
            </a:r>
          </a:p>
          <a:p>
            <a:pPr lvl="2"/>
            <a:r>
              <a:rPr lang="en-US" dirty="0"/>
              <a:t>What APIs (application programming interface)?</a:t>
            </a:r>
          </a:p>
          <a:p>
            <a:pPr lvl="1"/>
            <a:r>
              <a:rPr lang="en-US" dirty="0"/>
              <a:t>What user-interface technology will be used</a:t>
            </a:r>
          </a:p>
          <a:p>
            <a:pPr lvl="2"/>
            <a:r>
              <a:rPr lang="en-US" dirty="0"/>
              <a:t>Where and who are users, and what skills?</a:t>
            </a:r>
          </a:p>
          <a:p>
            <a:pPr lvl="2"/>
            <a:r>
              <a:rPr lang="en-US" dirty="0"/>
              <a:t>What hardware and devices?</a:t>
            </a:r>
          </a:p>
          <a:p>
            <a:pPr lvl="2"/>
            <a:r>
              <a:rPr lang="en-US" dirty="0"/>
              <a:t>What client O/S will be used?</a:t>
            </a:r>
          </a:p>
          <a:p>
            <a:pPr lvl="2"/>
            <a:r>
              <a:rPr lang="en-US" dirty="0"/>
              <a:t>Security requirements?</a:t>
            </a:r>
          </a:p>
          <a:p>
            <a:pPr lvl="2"/>
            <a:r>
              <a:rPr lang="en-US" dirty="0"/>
              <a:t>What APIs are needed?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94544"/>
      </p:ext>
    </p:extLst>
  </p:cSld>
  <p:clrMapOvr>
    <a:masterClrMapping/>
  </p:clrMapOvr>
  <p:transition advTm="5378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API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3093154"/>
          </a:xfrm>
        </p:spPr>
        <p:txBody>
          <a:bodyPr/>
          <a:lstStyle/>
          <a:p>
            <a:r>
              <a:rPr lang="en-NZ" dirty="0"/>
              <a:t>An application program interface (</a:t>
            </a:r>
            <a:r>
              <a:rPr lang="en-NZ" b="1" dirty="0"/>
              <a:t>API</a:t>
            </a:r>
            <a:r>
              <a:rPr lang="en-NZ" dirty="0"/>
              <a:t>) is a set of routines, protocols, and tools for building software applications. </a:t>
            </a:r>
          </a:p>
          <a:p>
            <a:r>
              <a:rPr lang="en-NZ" dirty="0"/>
              <a:t>An </a:t>
            </a:r>
            <a:r>
              <a:rPr lang="en-NZ" b="1" dirty="0"/>
              <a:t>API</a:t>
            </a:r>
            <a:r>
              <a:rPr lang="en-NZ" dirty="0"/>
              <a:t> specifies how software components should interact. </a:t>
            </a:r>
          </a:p>
          <a:p>
            <a:r>
              <a:rPr lang="en-NZ" dirty="0"/>
              <a:t>Additionally, </a:t>
            </a:r>
            <a:r>
              <a:rPr lang="en-NZ" b="1" dirty="0"/>
              <a:t>APIs</a:t>
            </a:r>
            <a:r>
              <a:rPr lang="en-NZ" dirty="0"/>
              <a:t> are used when programming graphical user interface (GUI) components.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00041"/>
      </p:ext>
    </p:extLst>
  </p:cSld>
  <p:clrMapOvr>
    <a:masterClrMapping/>
  </p:clrMapOvr>
  <p:transition advTm="3817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Environment - Existing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387798"/>
          </a:xfrm>
        </p:spPr>
        <p:txBody>
          <a:bodyPr/>
          <a:lstStyle/>
          <a:p>
            <a:r>
              <a:rPr lang="en-US" sz="2800" dirty="0"/>
              <a:t>Current environment prior to new development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861" y="1973453"/>
            <a:ext cx="7652139" cy="391838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34160"/>
      </p:ext>
    </p:extLst>
  </p:cSld>
  <p:clrMapOvr>
    <a:masterClrMapping/>
  </p:clrMapOvr>
  <p:transition advTm="614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Environment - Proposed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2609945"/>
          </a:xfrm>
        </p:spPr>
        <p:txBody>
          <a:bodyPr/>
          <a:lstStyle/>
          <a:p>
            <a:r>
              <a:rPr lang="en-US" dirty="0"/>
              <a:t>More mobile devices and apps</a:t>
            </a:r>
          </a:p>
          <a:p>
            <a:r>
              <a:rPr lang="en-US" dirty="0"/>
              <a:t>Web application software and content</a:t>
            </a:r>
          </a:p>
          <a:p>
            <a:r>
              <a:rPr lang="en-US" dirty="0"/>
              <a:t>Social networking applications</a:t>
            </a:r>
          </a:p>
          <a:p>
            <a:r>
              <a:rPr lang="en-US" dirty="0"/>
              <a:t>Security issues</a:t>
            </a:r>
          </a:p>
          <a:p>
            <a:r>
              <a:rPr lang="en-US" dirty="0"/>
              <a:t>External hosting of portions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57576"/>
      </p:ext>
    </p:extLst>
  </p:cSld>
  <p:clrMapOvr>
    <a:masterClrMapping/>
  </p:clrMapOvr>
  <p:transition advTm="200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Environment - Proposed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066800"/>
            <a:ext cx="7976563" cy="460649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14537"/>
      </p:ext>
    </p:extLst>
  </p:cSld>
  <p:clrMapOvr>
    <a:masterClrMapping/>
  </p:clrMapOvr>
  <p:transition advTm="329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Designing Application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942344"/>
          </a:xfrm>
        </p:spPr>
        <p:txBody>
          <a:bodyPr/>
          <a:lstStyle/>
          <a:p>
            <a:r>
              <a:rPr lang="en-US" dirty="0"/>
              <a:t>Application Component Boundaries</a:t>
            </a:r>
          </a:p>
          <a:p>
            <a:pPr lvl="1"/>
            <a:r>
              <a:rPr lang="en-US" dirty="0"/>
              <a:t>Which components perform which functions</a:t>
            </a:r>
          </a:p>
          <a:p>
            <a:pPr lvl="1"/>
            <a:r>
              <a:rPr lang="en-US" dirty="0"/>
              <a:t>How to group functions to build components</a:t>
            </a:r>
          </a:p>
          <a:p>
            <a:pPr lvl="2"/>
            <a:r>
              <a:rPr lang="en-US" dirty="0"/>
              <a:t>Actors – what functions to particular actors use</a:t>
            </a:r>
          </a:p>
          <a:p>
            <a:pPr lvl="2"/>
            <a:r>
              <a:rPr lang="en-US" dirty="0"/>
              <a:t>Shared data – what functions use the same data</a:t>
            </a:r>
          </a:p>
          <a:p>
            <a:pPr lvl="2"/>
            <a:r>
              <a:rPr lang="en-US" dirty="0"/>
              <a:t>Events – what functions occur in common business events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97559"/>
      </p:ext>
    </p:extLst>
  </p:cSld>
  <p:clrMapOvr>
    <a:masterClrMapping/>
  </p:clrMapOvr>
  <p:transition advTm="887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CSMS Application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499" y="914400"/>
            <a:ext cx="8382000" cy="387798"/>
          </a:xfrm>
        </p:spPr>
        <p:txBody>
          <a:bodyPr/>
          <a:lstStyle/>
          <a:p>
            <a:r>
              <a:rPr lang="en-US" sz="2800" dirty="0"/>
              <a:t>Grouping by customer actor – part 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665" y="1828800"/>
            <a:ext cx="6424535" cy="344237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1229"/>
      </p:ext>
    </p:extLst>
  </p:cSld>
  <p:clrMapOvr>
    <a:masterClrMapping/>
  </p:clrMapOvr>
  <p:transition advTm="639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CSMS Application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212" y="812466"/>
            <a:ext cx="8382000" cy="332399"/>
          </a:xfrm>
        </p:spPr>
        <p:txBody>
          <a:bodyPr/>
          <a:lstStyle/>
          <a:p>
            <a:r>
              <a:rPr lang="en-US" sz="2400" dirty="0"/>
              <a:t>Grouping by customer actor – part 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895" y="1107451"/>
            <a:ext cx="5769905" cy="492122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67191"/>
      </p:ext>
    </p:extLst>
  </p:cSld>
  <p:clrMapOvr>
    <a:masterClrMapping/>
  </p:clrMapOvr>
  <p:transition advTm="534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CSMS Deployment Diagram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21440"/>
            <a:ext cx="8382000" cy="775597"/>
          </a:xfrm>
        </p:spPr>
        <p:txBody>
          <a:bodyPr/>
          <a:lstStyle/>
          <a:p>
            <a:r>
              <a:rPr lang="en-US" sz="2800" dirty="0"/>
              <a:t>Three-layer design with user components grouped by user functions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32" y="2514600"/>
            <a:ext cx="8292590" cy="310120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73978"/>
      </p:ext>
    </p:extLst>
  </p:cSld>
  <p:clrMapOvr>
    <a:masterClrMapping/>
  </p:clrMapOvr>
  <p:transition advTm="342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CSMS Component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08" y="990600"/>
            <a:ext cx="8382000" cy="387798"/>
          </a:xfrm>
        </p:spPr>
        <p:txBody>
          <a:bodyPr/>
          <a:lstStyle/>
          <a:p>
            <a:r>
              <a:rPr lang="en-US" sz="2800" dirty="0"/>
              <a:t>Subsystem integration and data flows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00" y="1893436"/>
            <a:ext cx="6701003" cy="366916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68169"/>
      </p:ext>
    </p:extLst>
  </p:cSld>
  <p:clrMapOvr>
    <a:masterClrMapping/>
  </p:clrMapOvr>
  <p:transition advTm="498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3890296"/>
          </a:xfrm>
        </p:spPr>
        <p:txBody>
          <a:bodyPr/>
          <a:lstStyle/>
          <a:p>
            <a:r>
              <a:rPr lang="en-US" sz="2800" dirty="0"/>
              <a:t>Explain architectural concepts that influence system design, including </a:t>
            </a:r>
          </a:p>
          <a:p>
            <a:pPr lvl="1"/>
            <a:r>
              <a:rPr lang="en-US" sz="2600" dirty="0"/>
              <a:t>Ubiquitous computing and software</a:t>
            </a:r>
          </a:p>
          <a:p>
            <a:pPr lvl="1"/>
            <a:r>
              <a:rPr lang="en-US" sz="2600" dirty="0"/>
              <a:t>Components</a:t>
            </a:r>
          </a:p>
          <a:p>
            <a:pPr lvl="1"/>
            <a:r>
              <a:rPr lang="en-US" sz="2600" dirty="0"/>
              <a:t>Protocols</a:t>
            </a:r>
          </a:p>
          <a:p>
            <a:pPr lvl="1"/>
            <a:r>
              <a:rPr lang="en-US" sz="2600" dirty="0"/>
              <a:t>Interoperability</a:t>
            </a:r>
          </a:p>
          <a:p>
            <a:pPr lvl="1"/>
            <a:r>
              <a:rPr lang="en-US" sz="2600" dirty="0"/>
              <a:t>Distributed architecture</a:t>
            </a:r>
          </a:p>
          <a:p>
            <a:r>
              <a:rPr lang="en-US" sz="2800" dirty="0"/>
              <a:t>Diagrams</a:t>
            </a:r>
          </a:p>
          <a:p>
            <a:pPr lvl="1"/>
            <a:r>
              <a:rPr lang="en-US" sz="2600" dirty="0"/>
              <a:t>Location, network, and deployment diagrams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3316"/>
      </p:ext>
    </p:extLst>
  </p:cSld>
  <p:clrMapOvr>
    <a:masterClrMapping/>
  </p:clrMapOvr>
  <p:transition advTm="188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RMO CSMS Data Ownership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1797415"/>
          </a:xfrm>
        </p:spPr>
        <p:txBody>
          <a:bodyPr/>
          <a:lstStyle/>
          <a:p>
            <a:r>
              <a:rPr lang="en-US" dirty="0"/>
              <a:t>Who “owns” the data</a:t>
            </a:r>
          </a:p>
          <a:p>
            <a:pPr lvl="1"/>
            <a:r>
              <a:rPr lang="en-US" dirty="0"/>
              <a:t>System of record </a:t>
            </a:r>
          </a:p>
          <a:p>
            <a:pPr lvl="2"/>
            <a:r>
              <a:rPr lang="en-US" dirty="0"/>
              <a:t>What system is responsible to maintain the data</a:t>
            </a:r>
          </a:p>
          <a:p>
            <a:pPr lvl="2"/>
            <a:r>
              <a:rPr lang="en-US" dirty="0"/>
              <a:t>What system has a copy or can access the 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40" y="3131735"/>
            <a:ext cx="7219960" cy="25070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25017"/>
      </p:ext>
    </p:extLst>
  </p:cSld>
  <p:clrMapOvr>
    <a:masterClrMapping/>
  </p:clrMapOvr>
  <p:transition advTm="852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604337"/>
          </a:xfrm>
        </p:spPr>
        <p:txBody>
          <a:bodyPr/>
          <a:lstStyle/>
          <a:p>
            <a:r>
              <a:rPr lang="en-US" dirty="0"/>
              <a:t>Anatomy of an Information System</a:t>
            </a:r>
          </a:p>
          <a:p>
            <a:pPr lvl="1"/>
            <a:r>
              <a:rPr lang="en-US" dirty="0"/>
              <a:t>Consist of computing devices, networks, software, and protocols</a:t>
            </a:r>
          </a:p>
          <a:p>
            <a:pPr lvl="1"/>
            <a:r>
              <a:rPr lang="en-US" dirty="0"/>
              <a:t>Deployed as stand-alone software, network based, Web based</a:t>
            </a:r>
          </a:p>
          <a:p>
            <a:r>
              <a:rPr lang="en-US" dirty="0"/>
              <a:t>Architectural Concepts</a:t>
            </a:r>
          </a:p>
          <a:p>
            <a:pPr lvl="1"/>
            <a:r>
              <a:rPr lang="en-US" dirty="0"/>
              <a:t>SaaS – software as a service</a:t>
            </a:r>
          </a:p>
          <a:p>
            <a:pPr lvl="1"/>
            <a:r>
              <a:rPr lang="en-US" dirty="0"/>
              <a:t>Web services</a:t>
            </a:r>
          </a:p>
          <a:p>
            <a:pPr lvl="1"/>
            <a:r>
              <a:rPr lang="en-US" dirty="0"/>
              <a:t>Distributed architectures</a:t>
            </a:r>
          </a:p>
          <a:p>
            <a:pPr lvl="2"/>
            <a:r>
              <a:rPr lang="en-US" dirty="0"/>
              <a:t>Client/server and three-layer architecture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94278"/>
      </p:ext>
    </p:extLst>
  </p:cSld>
  <p:clrMapOvr>
    <a:masterClrMapping/>
  </p:clrMapOvr>
  <p:transition advTm="61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Summary</a:t>
            </a:r>
            <a:r>
              <a:rPr lang="en-US" dirty="0"/>
              <a:t> (cont.)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880789"/>
          </a:xfrm>
        </p:spPr>
        <p:txBody>
          <a:bodyPr/>
          <a:lstStyle/>
          <a:p>
            <a:r>
              <a:rPr lang="en-US" dirty="0"/>
              <a:t>Interoperability</a:t>
            </a:r>
          </a:p>
          <a:p>
            <a:pPr lvl="1"/>
            <a:r>
              <a:rPr lang="en-US" dirty="0"/>
              <a:t>Getting all the components to work together</a:t>
            </a:r>
          </a:p>
          <a:p>
            <a:r>
              <a:rPr lang="en-US" dirty="0"/>
              <a:t>Architectural diagrams</a:t>
            </a:r>
          </a:p>
          <a:p>
            <a:pPr lvl="1"/>
            <a:r>
              <a:rPr lang="en-US" dirty="0"/>
              <a:t>Location diagrams</a:t>
            </a:r>
          </a:p>
          <a:p>
            <a:pPr lvl="1"/>
            <a:r>
              <a:rPr lang="en-US" dirty="0"/>
              <a:t>Network diagrams</a:t>
            </a:r>
          </a:p>
          <a:p>
            <a:pPr lvl="1"/>
            <a:r>
              <a:rPr lang="en-US" dirty="0"/>
              <a:t>Deployment diagrams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35122"/>
      </p:ext>
    </p:extLst>
  </p:cSld>
  <p:clrMapOvr>
    <a:masterClrMapping/>
  </p:clrMapOvr>
  <p:transition advTm="2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  <a:r>
              <a:rPr lang="en-US" sz="4000" dirty="0"/>
              <a:t>(cont.)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4302716"/>
          </a:xfrm>
        </p:spPr>
        <p:txBody>
          <a:bodyPr/>
          <a:lstStyle/>
          <a:p>
            <a:r>
              <a:rPr lang="en-US" dirty="0"/>
              <a:t>Describing the Environment</a:t>
            </a:r>
          </a:p>
          <a:p>
            <a:pPr lvl="1"/>
            <a:r>
              <a:rPr lang="en-US" dirty="0"/>
              <a:t>External systems</a:t>
            </a:r>
          </a:p>
          <a:p>
            <a:pPr lvl="1"/>
            <a:r>
              <a:rPr lang="en-US" dirty="0"/>
              <a:t>Technology architecture</a:t>
            </a:r>
          </a:p>
          <a:p>
            <a:pPr lvl="1"/>
            <a:r>
              <a:rPr lang="en-US" dirty="0"/>
              <a:t>Key questions requiring answers</a:t>
            </a:r>
          </a:p>
          <a:p>
            <a:r>
              <a:rPr lang="en-US" dirty="0"/>
              <a:t>Designing Application Components</a:t>
            </a:r>
          </a:p>
          <a:p>
            <a:pPr lvl="1"/>
            <a:r>
              <a:rPr lang="en-US" dirty="0"/>
              <a:t>Application component boundaries</a:t>
            </a:r>
          </a:p>
          <a:p>
            <a:pPr lvl="1"/>
            <a:r>
              <a:rPr lang="en-US" dirty="0"/>
              <a:t>Grouping functions into components</a:t>
            </a:r>
          </a:p>
          <a:p>
            <a:pPr lvl="1"/>
            <a:r>
              <a:rPr lang="en-US" dirty="0"/>
              <a:t>System of record – who owns the data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72722"/>
      </p:ext>
    </p:extLst>
  </p:cSld>
  <p:clrMapOvr>
    <a:masterClrMapping/>
  </p:clrMapOvr>
  <p:transition advTm="365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09398"/>
          </a:xfrm>
        </p:spPr>
        <p:txBody>
          <a:bodyPr/>
          <a:lstStyle/>
          <a:p>
            <a:r>
              <a:rPr lang="en-US" sz="4400" dirty="0"/>
              <a:t>Learning Objectives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622256"/>
          </a:xfrm>
        </p:spPr>
        <p:txBody>
          <a:bodyPr/>
          <a:lstStyle/>
          <a:p>
            <a:r>
              <a:rPr lang="en-US" sz="2800" dirty="0"/>
              <a:t>Describe a system’s environment</a:t>
            </a:r>
          </a:p>
          <a:p>
            <a:pPr lvl="1"/>
            <a:r>
              <a:rPr lang="en-US" sz="2600" dirty="0"/>
              <a:t>by drawing architectural diagrams</a:t>
            </a:r>
          </a:p>
          <a:p>
            <a:pPr lvl="1"/>
            <a:r>
              <a:rPr lang="en-US" sz="2600" dirty="0"/>
              <a:t>answering key questions</a:t>
            </a:r>
          </a:p>
          <a:p>
            <a:r>
              <a:rPr lang="en-US" sz="2800" dirty="0"/>
              <a:t>Design larger application components based on</a:t>
            </a:r>
          </a:p>
          <a:p>
            <a:pPr lvl="1"/>
            <a:r>
              <a:rPr lang="en-US" sz="2600" dirty="0"/>
              <a:t>use cases</a:t>
            </a:r>
          </a:p>
          <a:p>
            <a:pPr lvl="1"/>
            <a:r>
              <a:rPr lang="en-US" sz="2600" dirty="0"/>
              <a:t>other analysis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455608"/>
      </p:ext>
    </p:extLst>
  </p:cSld>
  <p:clrMapOvr>
    <a:masterClrMapping/>
  </p:clrMapOvr>
  <p:transition advTm="2943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09398"/>
          </a:xfrm>
        </p:spPr>
        <p:txBody>
          <a:bodyPr/>
          <a:lstStyle/>
          <a:p>
            <a:r>
              <a:rPr lang="en-US" altLang="en-US" sz="4400" dirty="0"/>
              <a:t>Overview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229600" cy="4641271"/>
          </a:xfrm>
        </p:spPr>
        <p:txBody>
          <a:bodyPr/>
          <a:lstStyle/>
          <a:p>
            <a:r>
              <a:rPr lang="en-US" altLang="en-US" dirty="0"/>
              <a:t>An important part of new system development and major enhancements is choosing appropriate technologies</a:t>
            </a:r>
          </a:p>
          <a:p>
            <a:r>
              <a:rPr lang="en-US" altLang="en-US" dirty="0"/>
              <a:t>Explain and provide a summary of technology and architectural concepts</a:t>
            </a:r>
          </a:p>
          <a:p>
            <a:r>
              <a:rPr lang="en-US" altLang="en-US" dirty="0"/>
              <a:t>Describe the details for the activity</a:t>
            </a:r>
          </a:p>
          <a:p>
            <a:pPr lvl="1"/>
            <a:r>
              <a:rPr lang="en-US" altLang="en-US" i="1" dirty="0"/>
              <a:t>Describe the environment</a:t>
            </a:r>
          </a:p>
          <a:p>
            <a:pPr lvl="1"/>
            <a:r>
              <a:rPr lang="en-US" altLang="en-US" i="1" dirty="0"/>
              <a:t>Design the application components</a:t>
            </a:r>
          </a:p>
          <a:p>
            <a:pPr marL="517525" lvl="1" indent="0">
              <a:buNone/>
            </a:pPr>
            <a:endParaRPr lang="en-US" altLang="en-US" dirty="0"/>
          </a:p>
          <a:p>
            <a:pPr marL="0" indent="0">
              <a:buNone/>
            </a:pPr>
            <a:endParaRPr lang="en-GB" alt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3275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r>
              <a:rPr lang="en-US" sz="4000" dirty="0"/>
              <a:t>Activities of “Design System Components”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12064"/>
            <a:ext cx="7978831" cy="265199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56934"/>
      </p:ext>
    </p:extLst>
  </p:cSld>
  <p:clrMapOvr>
    <a:masterClrMapping/>
  </p:clrMapOvr>
  <p:transition advTm="521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07996"/>
          </a:xfrm>
        </p:spPr>
        <p:txBody>
          <a:bodyPr/>
          <a:lstStyle/>
          <a:p>
            <a:r>
              <a:rPr lang="en-US" sz="4000" dirty="0"/>
              <a:t>Anatomy of a System</a:t>
            </a:r>
            <a:br>
              <a:rPr lang="en-US" sz="4000" dirty="0"/>
            </a:br>
            <a:r>
              <a:rPr lang="en-US" dirty="0"/>
              <a:t>1. </a:t>
            </a:r>
            <a:r>
              <a:rPr lang="en-US" sz="4000" dirty="0"/>
              <a:t>Computing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828467"/>
          </a:xfrm>
        </p:spPr>
        <p:txBody>
          <a:bodyPr/>
          <a:lstStyle/>
          <a:p>
            <a:r>
              <a:rPr lang="en-US" dirty="0"/>
              <a:t>Server </a:t>
            </a:r>
          </a:p>
          <a:p>
            <a:pPr lvl="1"/>
            <a:r>
              <a:rPr lang="en-US" dirty="0"/>
              <a:t>Manages shared resources and enables users and other computers access to these resources</a:t>
            </a:r>
          </a:p>
          <a:p>
            <a:r>
              <a:rPr lang="en-US" dirty="0"/>
              <a:t>Personal computing devices or clients</a:t>
            </a:r>
          </a:p>
          <a:p>
            <a:pPr lvl="1"/>
            <a:r>
              <a:rPr lang="en-US" dirty="0"/>
              <a:t>Desktops, laptops, tablets, smartphones…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58990"/>
      </p:ext>
    </p:extLst>
  </p:cSld>
  <p:clrMapOvr>
    <a:masterClrMapping/>
  </p:clrMapOvr>
  <p:transition advTm="3837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1163395"/>
          </a:xfrm>
        </p:spPr>
        <p:txBody>
          <a:bodyPr/>
          <a:lstStyle/>
          <a:p>
            <a:r>
              <a:rPr lang="en-US" sz="4400" dirty="0"/>
              <a:t>Simplified architecture for application </a:t>
            </a:r>
            <a:r>
              <a:rPr lang="en-US" sz="4000" dirty="0"/>
              <a:t>(e.g. Amazon.com)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US"/>
              <a:t>Systems Analysis and Design in a Changing World, 7th Edition - Chapter 7                                                ©2016. Cengage Learning. All rights reserved.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D79C6A-6305-477B-9418-581526F51D3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683" y="1150422"/>
            <a:ext cx="5692633" cy="455715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65886"/>
      </p:ext>
    </p:extLst>
  </p:cSld>
  <p:clrMapOvr>
    <a:masterClrMapping/>
  </p:clrMapOvr>
  <p:transition advTm="687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ueShadeWithBar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ueShadeWithBar" id="{04066C2A-6173-4F54-AD2B-AFDA31B2A820}" vid="{70AC8400-E288-4A32-931A-110C32A5F7D1}"/>
    </a:ext>
  </a:extLst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BlueShadeWithBar</Template>
  <TotalTime>6479</TotalTime>
  <Words>2285</Words>
  <Application>Microsoft Office PowerPoint</Application>
  <PresentationFormat>On-screen Show (4:3)</PresentationFormat>
  <Paragraphs>310</Paragraphs>
  <Slides>43</Slides>
  <Notes>1</Notes>
  <HiddenSlides>0</HiddenSlides>
  <MMClips>43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Courier New</vt:lpstr>
      <vt:lpstr>Wingdings</vt:lpstr>
      <vt:lpstr>BlueShadeWithBar</vt:lpstr>
      <vt:lpstr>White with Courier font for code slides</vt:lpstr>
      <vt:lpstr>PowerPoint Presentation</vt:lpstr>
      <vt:lpstr>Defining the System Architecture</vt:lpstr>
      <vt:lpstr>Chapter 7 Outline</vt:lpstr>
      <vt:lpstr>Learning Objectives</vt:lpstr>
      <vt:lpstr>Learning Objectives</vt:lpstr>
      <vt:lpstr>Overview</vt:lpstr>
      <vt:lpstr>Activities of “Design System Components”</vt:lpstr>
      <vt:lpstr>Anatomy of a System 1. Computing Devices</vt:lpstr>
      <vt:lpstr>Simplified architecture for application (e.g. Amazon.com)</vt:lpstr>
      <vt:lpstr>Server Farm – </vt:lpstr>
      <vt:lpstr>Anatomy – 2. Networks</vt:lpstr>
      <vt:lpstr>Anatomy – 2. Networks</vt:lpstr>
      <vt:lpstr>Anatomy – 3. Software</vt:lpstr>
      <vt:lpstr>Anatomy – 3. Software </vt:lpstr>
      <vt:lpstr>Anatomy – 3. Software </vt:lpstr>
      <vt:lpstr>Anatomy – 4. Protocols</vt:lpstr>
      <vt:lpstr>Anatomy – 4. Software and Protocols</vt:lpstr>
      <vt:lpstr>Anatomy – 4. Web Protocols</vt:lpstr>
      <vt:lpstr>Architectural Concepts</vt:lpstr>
      <vt:lpstr>Software as a Service (SaaS)</vt:lpstr>
      <vt:lpstr>Web Services</vt:lpstr>
      <vt:lpstr>Distributed Architectures</vt:lpstr>
      <vt:lpstr>Distributed Architecture </vt:lpstr>
      <vt:lpstr>Three Layer Architecture</vt:lpstr>
      <vt:lpstr>Interoperability</vt:lpstr>
      <vt:lpstr>Diagrams for System Architectures</vt:lpstr>
      <vt:lpstr>Diagrams for System Architecture</vt:lpstr>
      <vt:lpstr>Diagrams for System Architecture</vt:lpstr>
      <vt:lpstr>Describing the Environment </vt:lpstr>
      <vt:lpstr>Describing the Environment </vt:lpstr>
      <vt:lpstr>API</vt:lpstr>
      <vt:lpstr>RMO Environment - Existing</vt:lpstr>
      <vt:lpstr>RMO Environment - Proposed</vt:lpstr>
      <vt:lpstr>RMO Environment - Proposed</vt:lpstr>
      <vt:lpstr>Designing Application Components</vt:lpstr>
      <vt:lpstr>RMO CSMS Application Architecture</vt:lpstr>
      <vt:lpstr>RMO CSMS Application Architecture</vt:lpstr>
      <vt:lpstr>RMO CSMS Deployment Diagram</vt:lpstr>
      <vt:lpstr>RMO CSMS Component Integration</vt:lpstr>
      <vt:lpstr>RMO CSMS Data Ownership</vt:lpstr>
      <vt:lpstr>Summary</vt:lpstr>
      <vt:lpstr>Summary (cont.)</vt:lpstr>
      <vt:lpstr>Summary (cont.)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1: From bla to bla</dc:title>
  <dc:creator>John</dc:creator>
  <cp:lastModifiedBy>Diane Strode</cp:lastModifiedBy>
  <cp:revision>175</cp:revision>
  <cp:lastPrinted>1601-01-01T00:00:00Z</cp:lastPrinted>
  <dcterms:created xsi:type="dcterms:W3CDTF">2011-10-31T16:54:53Z</dcterms:created>
  <dcterms:modified xsi:type="dcterms:W3CDTF">2022-04-19T23:15:44Z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</Properties>
</file>