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59" r:id="rId5"/>
    <p:sldId id="261" r:id="rId6"/>
    <p:sldId id="262" r:id="rId7"/>
    <p:sldId id="263" r:id="rId8"/>
    <p:sldId id="270" r:id="rId9"/>
    <p:sldId id="271" r:id="rId10"/>
    <p:sldId id="266" r:id="rId11"/>
    <p:sldId id="264" r:id="rId12"/>
    <p:sldId id="272" r:id="rId13"/>
    <p:sldId id="267" r:id="rId14"/>
    <p:sldId id="273" r:id="rId15"/>
    <p:sldId id="274" r:id="rId16"/>
    <p:sldId id="275" r:id="rId17"/>
    <p:sldId id="268"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133B439-B625-416C-8B1A-0287CB1B1EB9}" type="datetimeFigureOut">
              <a:rPr lang="en-GB" smtClean="0"/>
              <a:t>22/09/2022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A34136-6005-4521-A417-E4C110ACAC1E}" type="slidenum">
              <a:rPr lang="en-GB" smtClean="0"/>
              <a:t>‹#›</a:t>
            </a:fld>
            <a:endParaRPr lang="en-GB"/>
          </a:p>
        </p:txBody>
      </p:sp>
    </p:spTree>
    <p:extLst>
      <p:ext uri="{BB962C8B-B14F-4D97-AF65-F5344CB8AC3E}">
        <p14:creationId xmlns:p14="http://schemas.microsoft.com/office/powerpoint/2010/main" val="1511888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133B439-B625-416C-8B1A-0287CB1B1EB9}" type="datetimeFigureOut">
              <a:rPr lang="en-GB" smtClean="0"/>
              <a:t>22/09/2022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A34136-6005-4521-A417-E4C110ACAC1E}" type="slidenum">
              <a:rPr lang="en-GB" smtClean="0"/>
              <a:t>‹#›</a:t>
            </a:fld>
            <a:endParaRPr lang="en-GB"/>
          </a:p>
        </p:txBody>
      </p:sp>
    </p:spTree>
    <p:extLst>
      <p:ext uri="{BB962C8B-B14F-4D97-AF65-F5344CB8AC3E}">
        <p14:creationId xmlns:p14="http://schemas.microsoft.com/office/powerpoint/2010/main" val="37922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133B439-B625-416C-8B1A-0287CB1B1EB9}" type="datetimeFigureOut">
              <a:rPr lang="en-GB" smtClean="0"/>
              <a:t>22/09/2022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A34136-6005-4521-A417-E4C110ACAC1E}" type="slidenum">
              <a:rPr lang="en-GB" smtClean="0"/>
              <a:t>‹#›</a:t>
            </a:fld>
            <a:endParaRPr lang="en-GB"/>
          </a:p>
        </p:txBody>
      </p:sp>
    </p:spTree>
    <p:extLst>
      <p:ext uri="{BB962C8B-B14F-4D97-AF65-F5344CB8AC3E}">
        <p14:creationId xmlns:p14="http://schemas.microsoft.com/office/powerpoint/2010/main" val="1067214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133B439-B625-416C-8B1A-0287CB1B1EB9}" type="datetimeFigureOut">
              <a:rPr lang="en-GB" smtClean="0"/>
              <a:t>22/09/2022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A34136-6005-4521-A417-E4C110ACAC1E}" type="slidenum">
              <a:rPr lang="en-GB" smtClean="0"/>
              <a:t>‹#›</a:t>
            </a:fld>
            <a:endParaRPr lang="en-GB"/>
          </a:p>
        </p:txBody>
      </p:sp>
    </p:spTree>
    <p:extLst>
      <p:ext uri="{BB962C8B-B14F-4D97-AF65-F5344CB8AC3E}">
        <p14:creationId xmlns:p14="http://schemas.microsoft.com/office/powerpoint/2010/main" val="810212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33B439-B625-416C-8B1A-0287CB1B1EB9}" type="datetimeFigureOut">
              <a:rPr lang="en-GB" smtClean="0"/>
              <a:t>22/09/2022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A34136-6005-4521-A417-E4C110ACAC1E}" type="slidenum">
              <a:rPr lang="en-GB" smtClean="0"/>
              <a:t>‹#›</a:t>
            </a:fld>
            <a:endParaRPr lang="en-GB"/>
          </a:p>
        </p:txBody>
      </p:sp>
    </p:spTree>
    <p:extLst>
      <p:ext uri="{BB962C8B-B14F-4D97-AF65-F5344CB8AC3E}">
        <p14:creationId xmlns:p14="http://schemas.microsoft.com/office/powerpoint/2010/main" val="2313502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133B439-B625-416C-8B1A-0287CB1B1EB9}" type="datetimeFigureOut">
              <a:rPr lang="en-GB" smtClean="0"/>
              <a:t>22/09/2022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A34136-6005-4521-A417-E4C110ACAC1E}" type="slidenum">
              <a:rPr lang="en-GB" smtClean="0"/>
              <a:t>‹#›</a:t>
            </a:fld>
            <a:endParaRPr lang="en-GB"/>
          </a:p>
        </p:txBody>
      </p:sp>
    </p:spTree>
    <p:extLst>
      <p:ext uri="{BB962C8B-B14F-4D97-AF65-F5344CB8AC3E}">
        <p14:creationId xmlns:p14="http://schemas.microsoft.com/office/powerpoint/2010/main" val="1222922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133B439-B625-416C-8B1A-0287CB1B1EB9}" type="datetimeFigureOut">
              <a:rPr lang="en-GB" smtClean="0"/>
              <a:t>22/09/2022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7A34136-6005-4521-A417-E4C110ACAC1E}" type="slidenum">
              <a:rPr lang="en-GB" smtClean="0"/>
              <a:t>‹#›</a:t>
            </a:fld>
            <a:endParaRPr lang="en-GB"/>
          </a:p>
        </p:txBody>
      </p:sp>
    </p:spTree>
    <p:extLst>
      <p:ext uri="{BB962C8B-B14F-4D97-AF65-F5344CB8AC3E}">
        <p14:creationId xmlns:p14="http://schemas.microsoft.com/office/powerpoint/2010/main" val="904221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133B439-B625-416C-8B1A-0287CB1B1EB9}" type="datetimeFigureOut">
              <a:rPr lang="en-GB" smtClean="0"/>
              <a:t>22/09/2022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7A34136-6005-4521-A417-E4C110ACAC1E}" type="slidenum">
              <a:rPr lang="en-GB" smtClean="0"/>
              <a:t>‹#›</a:t>
            </a:fld>
            <a:endParaRPr lang="en-GB"/>
          </a:p>
        </p:txBody>
      </p:sp>
    </p:spTree>
    <p:extLst>
      <p:ext uri="{BB962C8B-B14F-4D97-AF65-F5344CB8AC3E}">
        <p14:creationId xmlns:p14="http://schemas.microsoft.com/office/powerpoint/2010/main" val="1343185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33B439-B625-416C-8B1A-0287CB1B1EB9}" type="datetimeFigureOut">
              <a:rPr lang="en-GB" smtClean="0"/>
              <a:t>22/09/2022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7A34136-6005-4521-A417-E4C110ACAC1E}" type="slidenum">
              <a:rPr lang="en-GB" smtClean="0"/>
              <a:t>‹#›</a:t>
            </a:fld>
            <a:endParaRPr lang="en-GB"/>
          </a:p>
        </p:txBody>
      </p:sp>
    </p:spTree>
    <p:extLst>
      <p:ext uri="{BB962C8B-B14F-4D97-AF65-F5344CB8AC3E}">
        <p14:creationId xmlns:p14="http://schemas.microsoft.com/office/powerpoint/2010/main" val="2402426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33B439-B625-416C-8B1A-0287CB1B1EB9}" type="datetimeFigureOut">
              <a:rPr lang="en-GB" smtClean="0"/>
              <a:t>22/09/2022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A34136-6005-4521-A417-E4C110ACAC1E}" type="slidenum">
              <a:rPr lang="en-GB" smtClean="0"/>
              <a:t>‹#›</a:t>
            </a:fld>
            <a:endParaRPr lang="en-GB"/>
          </a:p>
        </p:txBody>
      </p:sp>
    </p:spTree>
    <p:extLst>
      <p:ext uri="{BB962C8B-B14F-4D97-AF65-F5344CB8AC3E}">
        <p14:creationId xmlns:p14="http://schemas.microsoft.com/office/powerpoint/2010/main" val="252779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33B439-B625-416C-8B1A-0287CB1B1EB9}" type="datetimeFigureOut">
              <a:rPr lang="en-GB" smtClean="0"/>
              <a:t>22/09/2022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A34136-6005-4521-A417-E4C110ACAC1E}" type="slidenum">
              <a:rPr lang="en-GB" smtClean="0"/>
              <a:t>‹#›</a:t>
            </a:fld>
            <a:endParaRPr lang="en-GB"/>
          </a:p>
        </p:txBody>
      </p:sp>
    </p:spTree>
    <p:extLst>
      <p:ext uri="{BB962C8B-B14F-4D97-AF65-F5344CB8AC3E}">
        <p14:creationId xmlns:p14="http://schemas.microsoft.com/office/powerpoint/2010/main" val="3112793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3B439-B625-416C-8B1A-0287CB1B1EB9}" type="datetimeFigureOut">
              <a:rPr lang="en-GB" smtClean="0"/>
              <a:t>22/09/2022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34136-6005-4521-A417-E4C110ACAC1E}" type="slidenum">
              <a:rPr lang="en-GB" smtClean="0"/>
              <a:t>‹#›</a:t>
            </a:fld>
            <a:endParaRPr lang="en-GB"/>
          </a:p>
        </p:txBody>
      </p:sp>
    </p:spTree>
    <p:extLst>
      <p:ext uri="{BB962C8B-B14F-4D97-AF65-F5344CB8AC3E}">
        <p14:creationId xmlns:p14="http://schemas.microsoft.com/office/powerpoint/2010/main" val="4064807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hyperlink" Target="https://www.uml-diagrams.org/uml-24-diagrams.html#behavior-diagram" TargetMode="External"/><Relationship Id="rId4" Type="http://schemas.openxmlformats.org/officeDocument/2006/relationships/hyperlink" Target="https://www.uml-diagrams.org/uml-24-diagrams.html#structure-diagram"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a:t>The Object-Oriented Approach</a:t>
            </a:r>
            <a:endParaRPr lang="en-GB" dirty="0"/>
          </a:p>
        </p:txBody>
      </p:sp>
      <p:sp>
        <p:nvSpPr>
          <p:cNvPr id="3" name="Subtitle 2"/>
          <p:cNvSpPr>
            <a:spLocks noGrp="1"/>
          </p:cNvSpPr>
          <p:nvPr>
            <p:ph type="subTitle" idx="1"/>
          </p:nvPr>
        </p:nvSpPr>
        <p:spPr/>
        <p:txBody>
          <a:bodyPr/>
          <a:lstStyle/>
          <a:p>
            <a:r>
              <a:rPr lang="en-NZ" dirty="0"/>
              <a:t>IT6501 Systems analysis and design</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2056945"/>
      </p:ext>
    </p:extLst>
  </p:cSld>
  <p:clrMapOvr>
    <a:masterClrMapping/>
  </p:clrMapOvr>
  <mc:AlternateContent xmlns:mc="http://schemas.openxmlformats.org/markup-compatibility/2006" xmlns:p14="http://schemas.microsoft.com/office/powerpoint/2010/main">
    <mc:Choice Requires="p14">
      <p:transition spd="slow" p14:dur="2000" advTm="10360"/>
    </mc:Choice>
    <mc:Fallback xmlns="">
      <p:transition spd="slow" advTm="10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http://upload.wikimedia.org/wikipedia/commons/thumb/1/19/Development-iterative.png/320px-Development-iterative.pn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50141" y="365125"/>
            <a:ext cx="8957187" cy="6133997"/>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4837028"/>
      </p:ext>
    </p:extLst>
  </p:cSld>
  <p:clrMapOvr>
    <a:masterClrMapping/>
  </p:clrMapOvr>
  <mc:AlternateContent xmlns:mc="http://schemas.openxmlformats.org/markup-compatibility/2006" xmlns:p14="http://schemas.microsoft.com/office/powerpoint/2010/main">
    <mc:Choice Requires="p14">
      <p:transition spd="slow" p14:dur="2000" advTm="170729"/>
    </mc:Choice>
    <mc:Fallback xmlns="">
      <p:transition spd="slow" advTm="17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RUP</a:t>
            </a:r>
            <a:endParaRPr lang="en-GB" dirty="0"/>
          </a:p>
        </p:txBody>
      </p:sp>
      <p:sp>
        <p:nvSpPr>
          <p:cNvPr id="3" name="Content Placeholder 2"/>
          <p:cNvSpPr>
            <a:spLocks noGrp="1"/>
          </p:cNvSpPr>
          <p:nvPr>
            <p:ph idx="1"/>
          </p:nvPr>
        </p:nvSpPr>
        <p:spPr/>
        <p:txBody>
          <a:bodyPr>
            <a:normAutofit/>
          </a:bodyPr>
          <a:lstStyle/>
          <a:p>
            <a:r>
              <a:rPr lang="en-NZ" dirty="0"/>
              <a:t>RUP is a proprietary product (owned by a company)</a:t>
            </a:r>
          </a:p>
          <a:p>
            <a:r>
              <a:rPr lang="en-NZ" dirty="0"/>
              <a:t>Most information about the methodology is produced and controlled by IBM and is not in the public domain</a:t>
            </a:r>
          </a:p>
          <a:p>
            <a:r>
              <a:rPr lang="en-NZ" dirty="0"/>
              <a:t>Various packages or subsets of RUP can be purchased for different types of project (e.g. large projects, e-commerce projects, small projects)</a:t>
            </a:r>
          </a:p>
          <a:p>
            <a:r>
              <a:rPr lang="en-NZ" dirty="0"/>
              <a:t>RUP is a fully automated methodology with software support tools available for life-cycle management, modelling, requirements capture, requirements storage and testing, and for risk management and version tracking</a:t>
            </a:r>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3905220"/>
      </p:ext>
    </p:extLst>
  </p:cSld>
  <p:clrMapOvr>
    <a:masterClrMapping/>
  </p:clrMapOvr>
  <mc:AlternateContent xmlns:mc="http://schemas.openxmlformats.org/markup-compatibility/2006" xmlns:p14="http://schemas.microsoft.com/office/powerpoint/2010/main">
    <mc:Choice Requires="p14">
      <p:transition spd="slow" p14:dur="2000" advTm="97172"/>
    </mc:Choice>
    <mc:Fallback xmlns="">
      <p:transition spd="slow" advTm="97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RUP</a:t>
            </a:r>
            <a:endParaRPr lang="en-GB" dirty="0"/>
          </a:p>
        </p:txBody>
      </p:sp>
      <p:sp>
        <p:nvSpPr>
          <p:cNvPr id="3" name="Content Placeholder 2"/>
          <p:cNvSpPr>
            <a:spLocks noGrp="1"/>
          </p:cNvSpPr>
          <p:nvPr>
            <p:ph idx="1"/>
          </p:nvPr>
        </p:nvSpPr>
        <p:spPr/>
        <p:txBody>
          <a:bodyPr>
            <a:normAutofit/>
          </a:bodyPr>
          <a:lstStyle/>
          <a:p>
            <a:r>
              <a:rPr lang="en-NZ" dirty="0"/>
              <a:t>Some users say this methodology is large, unwieldy, and not lightweight</a:t>
            </a:r>
          </a:p>
          <a:p>
            <a:r>
              <a:rPr lang="en-NZ" dirty="0"/>
              <a:t>RUP costs a lot of money to buy and the training is expensive too</a:t>
            </a:r>
          </a:p>
          <a:p>
            <a:r>
              <a:rPr lang="en-NZ" dirty="0"/>
              <a:t>In recent years, lighter and more agile (flexible) versions have become available</a:t>
            </a:r>
          </a:p>
          <a:p>
            <a:r>
              <a:rPr lang="en-NZ" dirty="0"/>
              <a:t>RUP has always been tailorable (adjustable), but knowledge on how to tailor it can only be gained by experience in many projects or with expensive training. </a:t>
            </a:r>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789192"/>
      </p:ext>
    </p:extLst>
  </p:cSld>
  <p:clrMapOvr>
    <a:masterClrMapping/>
  </p:clrMapOvr>
  <mc:AlternateContent xmlns:mc="http://schemas.openxmlformats.org/markup-compatibility/2006" xmlns:p14="http://schemas.microsoft.com/office/powerpoint/2010/main">
    <mc:Choice Requires="p14">
      <p:transition spd="slow" p14:dur="2000" advTm="78354"/>
    </mc:Choice>
    <mc:Fallback xmlns="">
      <p:transition spd="slow" advTm="78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69796205"/>
              </p:ext>
            </p:extLst>
          </p:nvPr>
        </p:nvGraphicFramePr>
        <p:xfrm>
          <a:off x="3590607" y="1238865"/>
          <a:ext cx="8040954" cy="5397911"/>
        </p:xfrm>
        <a:graphic>
          <a:graphicData uri="http://schemas.openxmlformats.org/drawingml/2006/table">
            <a:tbl>
              <a:tblPr firstRow="1" firstCol="1" lastRow="1" lastCol="1" bandRow="1" bandCol="1">
                <a:tableStyleId>{5C22544A-7EE6-4342-B048-85BDC9FD1C3A}</a:tableStyleId>
              </a:tblPr>
              <a:tblGrid>
                <a:gridCol w="1508076">
                  <a:extLst>
                    <a:ext uri="{9D8B030D-6E8A-4147-A177-3AD203B41FA5}">
                      <a16:colId xmlns:a16="http://schemas.microsoft.com/office/drawing/2014/main" val="1327175050"/>
                    </a:ext>
                  </a:extLst>
                </a:gridCol>
                <a:gridCol w="2925305">
                  <a:extLst>
                    <a:ext uri="{9D8B030D-6E8A-4147-A177-3AD203B41FA5}">
                      <a16:colId xmlns:a16="http://schemas.microsoft.com/office/drawing/2014/main" val="2387398982"/>
                    </a:ext>
                  </a:extLst>
                </a:gridCol>
                <a:gridCol w="3607573">
                  <a:extLst>
                    <a:ext uri="{9D8B030D-6E8A-4147-A177-3AD203B41FA5}">
                      <a16:colId xmlns:a16="http://schemas.microsoft.com/office/drawing/2014/main" val="2462316660"/>
                    </a:ext>
                  </a:extLst>
                </a:gridCol>
              </a:tblGrid>
              <a:tr h="317525">
                <a:tc>
                  <a:txBody>
                    <a:bodyPr/>
                    <a:lstStyle/>
                    <a:p>
                      <a:pPr marL="0" marR="0">
                        <a:lnSpc>
                          <a:spcPct val="107000"/>
                        </a:lnSpc>
                        <a:spcBef>
                          <a:spcPts val="0"/>
                        </a:spcBef>
                        <a:spcAft>
                          <a:spcPts val="0"/>
                        </a:spcAft>
                      </a:pPr>
                      <a:r>
                        <a:rPr lang="en-NZ" sz="1600" dirty="0">
                          <a:solidFill>
                            <a:schemeClr val="tx1"/>
                          </a:solidFill>
                          <a:effectLst/>
                        </a:rPr>
                        <a:t> </a:t>
                      </a:r>
                      <a:endParaRPr lang="en-GB"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NZ" sz="1600" dirty="0">
                          <a:solidFill>
                            <a:schemeClr val="tx1"/>
                          </a:solidFill>
                          <a:effectLst/>
                        </a:rPr>
                        <a:t>Structured</a:t>
                      </a:r>
                      <a:endParaRPr lang="en-GB"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NZ" sz="1600">
                          <a:solidFill>
                            <a:schemeClr val="tx1"/>
                          </a:solidFill>
                          <a:effectLst/>
                        </a:rPr>
                        <a:t>Object-oriented</a:t>
                      </a:r>
                      <a:endParaRPr lang="en-GB"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9764673"/>
                  </a:ext>
                </a:extLst>
              </a:tr>
              <a:tr h="1587621">
                <a:tc>
                  <a:txBody>
                    <a:bodyPr/>
                    <a:lstStyle/>
                    <a:p>
                      <a:pPr marL="0" marR="0">
                        <a:lnSpc>
                          <a:spcPct val="107000"/>
                        </a:lnSpc>
                        <a:spcBef>
                          <a:spcPts val="0"/>
                        </a:spcBef>
                        <a:spcAft>
                          <a:spcPts val="0"/>
                        </a:spcAft>
                      </a:pPr>
                      <a:r>
                        <a:rPr lang="en-NZ" sz="1600" dirty="0">
                          <a:solidFill>
                            <a:schemeClr val="tx1"/>
                          </a:solidFill>
                          <a:effectLst/>
                        </a:rPr>
                        <a:t>Lifecycle</a:t>
                      </a:r>
                      <a:endParaRPr lang="en-GB"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NZ" sz="1600" b="0">
                          <a:solidFill>
                            <a:schemeClr val="tx1"/>
                          </a:solidFill>
                          <a:effectLst/>
                        </a:rPr>
                        <a:t>Sequential (waterfall) with iterations permitted. A complete waterfall project can take months to produce working software</a:t>
                      </a:r>
                      <a:endParaRPr lang="en-GB" sz="1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NZ" sz="1600" b="0">
                          <a:solidFill>
                            <a:schemeClr val="tx1"/>
                          </a:solidFill>
                          <a:effectLst/>
                        </a:rPr>
                        <a:t>Iterative and incremental</a:t>
                      </a:r>
                      <a:endParaRPr lang="en-GB" sz="1800" b="0">
                        <a:solidFill>
                          <a:schemeClr val="tx1"/>
                        </a:solidFill>
                        <a:effectLst/>
                      </a:endParaRPr>
                    </a:p>
                    <a:p>
                      <a:pPr marL="0" marR="0">
                        <a:lnSpc>
                          <a:spcPct val="107000"/>
                        </a:lnSpc>
                        <a:spcBef>
                          <a:spcPts val="0"/>
                        </a:spcBef>
                        <a:spcAft>
                          <a:spcPts val="0"/>
                        </a:spcAft>
                      </a:pPr>
                      <a:r>
                        <a:rPr lang="en-NZ" sz="1600" b="0">
                          <a:solidFill>
                            <a:schemeClr val="tx1"/>
                          </a:solidFill>
                          <a:effectLst/>
                        </a:rPr>
                        <a:t>Iterations of 1 to 3 months.</a:t>
                      </a:r>
                      <a:endParaRPr lang="en-GB" sz="1800" b="0">
                        <a:solidFill>
                          <a:schemeClr val="tx1"/>
                        </a:solidFill>
                        <a:effectLst/>
                      </a:endParaRPr>
                    </a:p>
                    <a:p>
                      <a:pPr marL="0" marR="0">
                        <a:lnSpc>
                          <a:spcPct val="107000"/>
                        </a:lnSpc>
                        <a:spcBef>
                          <a:spcPts val="0"/>
                        </a:spcBef>
                        <a:spcAft>
                          <a:spcPts val="0"/>
                        </a:spcAft>
                      </a:pPr>
                      <a:r>
                        <a:rPr lang="en-NZ" sz="1600" b="0">
                          <a:solidFill>
                            <a:schemeClr val="tx1"/>
                          </a:solidFill>
                          <a:effectLst/>
                        </a:rPr>
                        <a:t>An initial system is produced at the end of the first or second iteration. </a:t>
                      </a:r>
                      <a:endParaRPr lang="en-GB" sz="1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7607225"/>
                  </a:ext>
                </a:extLst>
              </a:tr>
              <a:tr h="635048">
                <a:tc>
                  <a:txBody>
                    <a:bodyPr/>
                    <a:lstStyle/>
                    <a:p>
                      <a:pPr marL="0" marR="0">
                        <a:lnSpc>
                          <a:spcPct val="107000"/>
                        </a:lnSpc>
                        <a:spcBef>
                          <a:spcPts val="0"/>
                        </a:spcBef>
                        <a:spcAft>
                          <a:spcPts val="0"/>
                        </a:spcAft>
                      </a:pPr>
                      <a:r>
                        <a:rPr lang="en-NZ" sz="1600" dirty="0">
                          <a:solidFill>
                            <a:schemeClr val="tx1"/>
                          </a:solidFill>
                          <a:effectLst/>
                        </a:rPr>
                        <a:t>Unifying concept </a:t>
                      </a:r>
                      <a:endParaRPr lang="en-GB"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NZ" sz="1600" b="0" dirty="0">
                          <a:solidFill>
                            <a:schemeClr val="tx1"/>
                          </a:solidFill>
                          <a:effectLst/>
                        </a:rPr>
                        <a:t>None</a:t>
                      </a:r>
                      <a:endPar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NZ" sz="1600" b="0" dirty="0">
                          <a:solidFill>
                            <a:schemeClr val="tx1"/>
                          </a:solidFill>
                          <a:effectLst/>
                        </a:rPr>
                        <a:t>The object</a:t>
                      </a:r>
                      <a:endPar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0544856"/>
                  </a:ext>
                </a:extLst>
              </a:tr>
              <a:tr h="635048">
                <a:tc>
                  <a:txBody>
                    <a:bodyPr/>
                    <a:lstStyle/>
                    <a:p>
                      <a:pPr marL="0" marR="0">
                        <a:lnSpc>
                          <a:spcPct val="107000"/>
                        </a:lnSpc>
                        <a:spcBef>
                          <a:spcPts val="0"/>
                        </a:spcBef>
                        <a:spcAft>
                          <a:spcPts val="0"/>
                        </a:spcAft>
                      </a:pPr>
                      <a:r>
                        <a:rPr lang="en-NZ" sz="1600">
                          <a:solidFill>
                            <a:schemeClr val="tx1"/>
                          </a:solidFill>
                          <a:effectLst/>
                        </a:rPr>
                        <a:t>Analysis</a:t>
                      </a:r>
                      <a:endParaRPr lang="en-GB"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NZ" sz="1600" b="0">
                          <a:solidFill>
                            <a:schemeClr val="tx1"/>
                          </a:solidFill>
                          <a:effectLst/>
                        </a:rPr>
                        <a:t>Data models (ERD)</a:t>
                      </a:r>
                      <a:endParaRPr lang="en-GB" sz="1800" b="0">
                        <a:solidFill>
                          <a:schemeClr val="tx1"/>
                        </a:solidFill>
                        <a:effectLst/>
                      </a:endParaRPr>
                    </a:p>
                    <a:p>
                      <a:pPr marL="0" marR="0">
                        <a:lnSpc>
                          <a:spcPct val="107000"/>
                        </a:lnSpc>
                        <a:spcBef>
                          <a:spcPts val="0"/>
                        </a:spcBef>
                        <a:spcAft>
                          <a:spcPts val="0"/>
                        </a:spcAft>
                      </a:pPr>
                      <a:r>
                        <a:rPr lang="en-NZ" sz="1600" b="0">
                          <a:solidFill>
                            <a:schemeClr val="tx1"/>
                          </a:solidFill>
                          <a:effectLst/>
                        </a:rPr>
                        <a:t>Process models (DFD)</a:t>
                      </a:r>
                      <a:endParaRPr lang="en-GB" sz="1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NZ" sz="1600" b="0">
                          <a:solidFill>
                            <a:schemeClr val="tx1"/>
                          </a:solidFill>
                          <a:effectLst/>
                        </a:rPr>
                        <a:t>UML Object models (class diagrams) </a:t>
                      </a:r>
                      <a:endParaRPr lang="en-GB" sz="1800" b="0">
                        <a:solidFill>
                          <a:schemeClr val="tx1"/>
                        </a:solidFill>
                        <a:effectLst/>
                      </a:endParaRPr>
                    </a:p>
                    <a:p>
                      <a:pPr marL="0" marR="0">
                        <a:lnSpc>
                          <a:spcPct val="107000"/>
                        </a:lnSpc>
                        <a:spcBef>
                          <a:spcPts val="0"/>
                        </a:spcBef>
                        <a:spcAft>
                          <a:spcPts val="0"/>
                        </a:spcAft>
                      </a:pPr>
                      <a:r>
                        <a:rPr lang="en-NZ" sz="1600" b="0">
                          <a:solidFill>
                            <a:schemeClr val="tx1"/>
                          </a:solidFill>
                          <a:effectLst/>
                        </a:rPr>
                        <a:t>UML collaboration diagram</a:t>
                      </a:r>
                      <a:endParaRPr lang="en-GB" sz="1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066625"/>
                  </a:ext>
                </a:extLst>
              </a:tr>
              <a:tr h="952573">
                <a:tc>
                  <a:txBody>
                    <a:bodyPr/>
                    <a:lstStyle/>
                    <a:p>
                      <a:pPr marL="0" marR="0">
                        <a:lnSpc>
                          <a:spcPct val="107000"/>
                        </a:lnSpc>
                        <a:spcBef>
                          <a:spcPts val="0"/>
                        </a:spcBef>
                        <a:spcAft>
                          <a:spcPts val="0"/>
                        </a:spcAft>
                      </a:pPr>
                      <a:r>
                        <a:rPr lang="en-NZ" sz="1600">
                          <a:solidFill>
                            <a:schemeClr val="tx1"/>
                          </a:solidFill>
                          <a:effectLst/>
                        </a:rPr>
                        <a:t>Design</a:t>
                      </a:r>
                      <a:endParaRPr lang="en-GB"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NZ" sz="1600" b="0" dirty="0">
                          <a:solidFill>
                            <a:schemeClr val="tx1"/>
                          </a:solidFill>
                          <a:effectLst/>
                        </a:rPr>
                        <a:t>Structure chart</a:t>
                      </a:r>
                      <a:endParaRPr lang="en-GB" sz="1800" b="0" dirty="0">
                        <a:solidFill>
                          <a:schemeClr val="tx1"/>
                        </a:solidFill>
                        <a:effectLst/>
                      </a:endParaRPr>
                    </a:p>
                    <a:p>
                      <a:pPr marL="0" marR="0">
                        <a:lnSpc>
                          <a:spcPct val="107000"/>
                        </a:lnSpc>
                        <a:spcBef>
                          <a:spcPts val="0"/>
                        </a:spcBef>
                        <a:spcAft>
                          <a:spcPts val="0"/>
                        </a:spcAft>
                      </a:pPr>
                      <a:r>
                        <a:rPr lang="en-NZ" sz="1600" b="0" dirty="0">
                          <a:solidFill>
                            <a:schemeClr val="tx1"/>
                          </a:solidFill>
                          <a:effectLst/>
                        </a:rPr>
                        <a:t>Detailed program specifications Database schema</a:t>
                      </a:r>
                      <a:endPar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NZ" sz="1600" b="0" dirty="0">
                          <a:solidFill>
                            <a:schemeClr val="tx1"/>
                          </a:solidFill>
                          <a:effectLst/>
                        </a:rPr>
                        <a:t>UML Design class specifications</a:t>
                      </a:r>
                      <a:endParaRPr lang="en-GB" sz="1800" b="0" dirty="0">
                        <a:solidFill>
                          <a:schemeClr val="tx1"/>
                        </a:solidFill>
                        <a:effectLst/>
                      </a:endParaRPr>
                    </a:p>
                    <a:p>
                      <a:pPr marL="0" marR="0">
                        <a:lnSpc>
                          <a:spcPct val="107000"/>
                        </a:lnSpc>
                        <a:spcBef>
                          <a:spcPts val="0"/>
                        </a:spcBef>
                        <a:spcAft>
                          <a:spcPts val="0"/>
                        </a:spcAft>
                      </a:pPr>
                      <a:r>
                        <a:rPr lang="en-NZ" sz="1600" b="0" dirty="0">
                          <a:solidFill>
                            <a:schemeClr val="tx1"/>
                          </a:solidFill>
                          <a:effectLst/>
                        </a:rPr>
                        <a:t>UML Sequence diagram</a:t>
                      </a:r>
                      <a:endPar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443018"/>
                  </a:ext>
                </a:extLst>
              </a:tr>
              <a:tr h="1270096">
                <a:tc>
                  <a:txBody>
                    <a:bodyPr/>
                    <a:lstStyle/>
                    <a:p>
                      <a:pPr marL="0" marR="0">
                        <a:lnSpc>
                          <a:spcPct val="107000"/>
                        </a:lnSpc>
                        <a:spcBef>
                          <a:spcPts val="0"/>
                        </a:spcBef>
                        <a:spcAft>
                          <a:spcPts val="0"/>
                        </a:spcAft>
                      </a:pPr>
                      <a:r>
                        <a:rPr lang="en-NZ" sz="1600">
                          <a:solidFill>
                            <a:schemeClr val="tx1"/>
                          </a:solidFill>
                          <a:effectLst/>
                        </a:rPr>
                        <a:t>Implementation</a:t>
                      </a:r>
                      <a:endParaRPr lang="en-GB"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NZ" sz="1600" b="0">
                          <a:solidFill>
                            <a:schemeClr val="tx1"/>
                          </a:solidFill>
                          <a:effectLst/>
                        </a:rPr>
                        <a:t>Program implementation Database implementation</a:t>
                      </a:r>
                      <a:endParaRPr lang="en-GB" sz="1800" b="0">
                        <a:solidFill>
                          <a:schemeClr val="tx1"/>
                        </a:solidFill>
                        <a:effectLst/>
                      </a:endParaRPr>
                    </a:p>
                    <a:p>
                      <a:pPr marL="0" marR="0">
                        <a:lnSpc>
                          <a:spcPct val="107000"/>
                        </a:lnSpc>
                        <a:spcBef>
                          <a:spcPts val="0"/>
                        </a:spcBef>
                        <a:spcAft>
                          <a:spcPts val="0"/>
                        </a:spcAft>
                      </a:pPr>
                      <a:r>
                        <a:rPr lang="en-NZ" sz="1600" b="0">
                          <a:solidFill>
                            <a:schemeClr val="tx1"/>
                          </a:solidFill>
                          <a:effectLst/>
                        </a:rPr>
                        <a:t>Integration and testing</a:t>
                      </a:r>
                      <a:endParaRPr lang="en-GB" sz="1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NZ" sz="1600" b="0" dirty="0">
                          <a:solidFill>
                            <a:schemeClr val="tx1"/>
                          </a:solidFill>
                          <a:effectLst/>
                        </a:rPr>
                        <a:t>Class implementation</a:t>
                      </a:r>
                      <a:endParaRPr lang="en-GB" sz="1800" b="0" dirty="0">
                        <a:solidFill>
                          <a:schemeClr val="tx1"/>
                        </a:solidFill>
                        <a:effectLst/>
                      </a:endParaRPr>
                    </a:p>
                    <a:p>
                      <a:pPr marL="0" marR="0">
                        <a:lnSpc>
                          <a:spcPct val="107000"/>
                        </a:lnSpc>
                        <a:spcBef>
                          <a:spcPts val="0"/>
                        </a:spcBef>
                        <a:spcAft>
                          <a:spcPts val="0"/>
                        </a:spcAft>
                      </a:pPr>
                      <a:r>
                        <a:rPr lang="en-NZ" sz="1600" b="0" dirty="0">
                          <a:solidFill>
                            <a:schemeClr val="tx1"/>
                          </a:solidFill>
                          <a:effectLst/>
                        </a:rPr>
                        <a:t>Database implementation for persistent objects</a:t>
                      </a:r>
                      <a:endParaRPr lang="en-GB" sz="1800" b="0" dirty="0">
                        <a:solidFill>
                          <a:schemeClr val="tx1"/>
                        </a:solidFill>
                        <a:effectLst/>
                      </a:endParaRPr>
                    </a:p>
                    <a:p>
                      <a:pPr marL="0" marR="0">
                        <a:lnSpc>
                          <a:spcPct val="107000"/>
                        </a:lnSpc>
                        <a:spcBef>
                          <a:spcPts val="0"/>
                        </a:spcBef>
                        <a:spcAft>
                          <a:spcPts val="0"/>
                        </a:spcAft>
                      </a:pPr>
                      <a:r>
                        <a:rPr lang="en-NZ" sz="1600" b="0" dirty="0">
                          <a:solidFill>
                            <a:schemeClr val="tx1"/>
                          </a:solidFill>
                          <a:effectLst/>
                        </a:rPr>
                        <a:t>Integration and testing</a:t>
                      </a:r>
                      <a:endParaRPr lang="en-GB"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3559604"/>
                  </a:ext>
                </a:extLst>
              </a:tr>
            </a:tbl>
          </a:graphicData>
        </a:graphic>
      </p:graphicFrame>
      <p:sp>
        <p:nvSpPr>
          <p:cNvPr id="5" name="Rectangle 1"/>
          <p:cNvSpPr>
            <a:spLocks noChangeArrowheads="1"/>
          </p:cNvSpPr>
          <p:nvPr/>
        </p:nvSpPr>
        <p:spPr bwMode="auto">
          <a:xfrm>
            <a:off x="398495" y="904239"/>
            <a:ext cx="3192112" cy="307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28528" rIns="0" bIns="76176"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NZ" altLang="en-US" b="0" i="0" u="none" strike="noStrike" cap="none" normalizeH="0" baseline="0" dirty="0">
                <a:ln>
                  <a:noFill/>
                </a:ln>
                <a:solidFill>
                  <a:schemeClr val="tx1"/>
                </a:solidFill>
                <a:effectLst/>
                <a:ea typeface="Times New Roman" panose="02020603050405020304" pitchFamily="18" charset="0"/>
              </a:rPr>
              <a:t>Object-oriented and structured waterfall-like methodologies differ in key characteristics.</a:t>
            </a:r>
          </a:p>
          <a:p>
            <a:pPr marL="0" marR="0" lvl="0" indent="0" defTabSz="914400" rtl="0" eaLnBrk="0" fontAlgn="base" latinLnBrk="0" hangingPunct="0">
              <a:lnSpc>
                <a:spcPct val="100000"/>
              </a:lnSpc>
              <a:spcBef>
                <a:spcPct val="0"/>
              </a:spcBef>
              <a:spcAft>
                <a:spcPct val="0"/>
              </a:spcAft>
              <a:buClrTx/>
              <a:buSzTx/>
              <a:buFontTx/>
              <a:buNone/>
              <a:tabLst/>
            </a:pPr>
            <a:r>
              <a:rPr kumimoji="0" lang="en-NZ" altLang="en-US" b="0" i="0" u="none" strike="noStrike" cap="none" normalizeH="0" baseline="0" dirty="0">
                <a:ln>
                  <a:noFill/>
                </a:ln>
                <a:solidFill>
                  <a:schemeClr val="tx1"/>
                </a:solidFill>
                <a:effectLst/>
                <a:ea typeface="Times New Roman" panose="02020603050405020304" pitchFamily="18" charset="0"/>
              </a:rPr>
              <a:t> </a:t>
            </a:r>
          </a:p>
          <a:p>
            <a:pPr marL="0" marR="0" lvl="0" indent="0" defTabSz="914400" rtl="0" eaLnBrk="0" fontAlgn="base" latinLnBrk="0" hangingPunct="0">
              <a:lnSpc>
                <a:spcPct val="100000"/>
              </a:lnSpc>
              <a:spcBef>
                <a:spcPct val="0"/>
              </a:spcBef>
              <a:spcAft>
                <a:spcPct val="0"/>
              </a:spcAft>
              <a:buClrTx/>
              <a:buSzTx/>
              <a:buFontTx/>
              <a:buNone/>
              <a:tabLst/>
            </a:pPr>
            <a:r>
              <a:rPr lang="en-NZ" altLang="en-US" dirty="0">
                <a:ea typeface="Times New Roman" panose="02020603050405020304" pitchFamily="18" charset="0"/>
              </a:rPr>
              <a:t>This t</a:t>
            </a:r>
            <a:r>
              <a:rPr kumimoji="0" lang="en-NZ" altLang="en-US" b="0" i="0" u="none" strike="noStrike" cap="none" normalizeH="0" baseline="0" dirty="0">
                <a:ln>
                  <a:noFill/>
                </a:ln>
                <a:solidFill>
                  <a:schemeClr val="tx1"/>
                </a:solidFill>
                <a:effectLst/>
                <a:ea typeface="Times New Roman" panose="02020603050405020304" pitchFamily="18" charset="0"/>
              </a:rPr>
              <a:t>able shows the fundamental differences between the two types of methodology.</a:t>
            </a:r>
          </a:p>
          <a:p>
            <a:pPr marL="0" marR="0" lvl="0" indent="0"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NZ" altLang="en-US" b="0" i="0" u="none" strike="noStrike" cap="none" normalizeH="0" baseline="0" dirty="0">
                <a:ln>
                  <a:noFill/>
                </a:ln>
                <a:solidFill>
                  <a:schemeClr val="tx1"/>
                </a:solidFill>
                <a:effectLst/>
                <a:ea typeface="Times New Roman" panose="02020603050405020304" pitchFamily="18" charset="0"/>
              </a:rPr>
              <a:t>Source: </a:t>
            </a:r>
            <a:r>
              <a:rPr kumimoji="0" lang="en-NZ" altLang="en-US" b="0" i="0" u="none" strike="noStrike" cap="none" normalizeH="0" baseline="0" dirty="0" err="1">
                <a:ln>
                  <a:noFill/>
                </a:ln>
                <a:solidFill>
                  <a:schemeClr val="tx1"/>
                </a:solidFill>
                <a:effectLst/>
                <a:ea typeface="Times New Roman" panose="02020603050405020304" pitchFamily="18" charset="0"/>
              </a:rPr>
              <a:t>Sircar</a:t>
            </a:r>
            <a:r>
              <a:rPr kumimoji="0" lang="en-NZ" altLang="en-US" b="0" i="0" u="none" strike="noStrike" cap="none" normalizeH="0" baseline="0" dirty="0">
                <a:ln>
                  <a:noFill/>
                </a:ln>
                <a:solidFill>
                  <a:schemeClr val="tx1"/>
                </a:solidFill>
                <a:effectLst/>
                <a:ea typeface="Times New Roman" panose="02020603050405020304" pitchFamily="18" charset="0"/>
              </a:rPr>
              <a:t>, </a:t>
            </a:r>
            <a:r>
              <a:rPr kumimoji="0" lang="en-NZ" altLang="en-US" b="0" i="0" u="none" strike="noStrike" cap="none" normalizeH="0" baseline="0" dirty="0" err="1">
                <a:ln>
                  <a:noFill/>
                </a:ln>
                <a:solidFill>
                  <a:schemeClr val="tx1"/>
                </a:solidFill>
                <a:effectLst/>
                <a:ea typeface="Times New Roman" panose="02020603050405020304" pitchFamily="18" charset="0"/>
              </a:rPr>
              <a:t>Nerur</a:t>
            </a:r>
            <a:r>
              <a:rPr kumimoji="0" lang="en-NZ" altLang="en-US" b="0" i="0" u="none" strike="noStrike" cap="none" normalizeH="0" baseline="0" dirty="0">
                <a:ln>
                  <a:noFill/>
                </a:ln>
                <a:solidFill>
                  <a:schemeClr val="tx1"/>
                </a:solidFill>
                <a:effectLst/>
                <a:ea typeface="Times New Roman" panose="02020603050405020304" pitchFamily="18" charset="0"/>
              </a:rPr>
              <a:t>, &amp; </a:t>
            </a:r>
            <a:r>
              <a:rPr kumimoji="0" lang="en-NZ" altLang="en-US" b="0" i="0" u="none" strike="noStrike" cap="none" normalizeH="0" baseline="0" dirty="0" err="1">
                <a:ln>
                  <a:noFill/>
                </a:ln>
                <a:solidFill>
                  <a:schemeClr val="tx1"/>
                </a:solidFill>
                <a:effectLst/>
                <a:ea typeface="Times New Roman" panose="02020603050405020304" pitchFamily="18" charset="0"/>
              </a:rPr>
              <a:t>Mahapatra</a:t>
            </a:r>
            <a:r>
              <a:rPr kumimoji="0" lang="en-NZ" altLang="en-US" b="0" i="0" u="none" strike="noStrike" cap="none" normalizeH="0" baseline="0" dirty="0">
                <a:ln>
                  <a:noFill/>
                </a:ln>
                <a:solidFill>
                  <a:schemeClr val="tx1"/>
                </a:solidFill>
                <a:effectLst/>
                <a:ea typeface="Times New Roman" panose="02020603050405020304" pitchFamily="18" charset="0"/>
              </a:rPr>
              <a:t> (2001)</a:t>
            </a:r>
            <a:endParaRPr kumimoji="0" lang="en-NZ" altLang="en-US" b="0" i="0" u="none" strike="noStrike" cap="none" normalizeH="0" baseline="0" dirty="0">
              <a:ln>
                <a:noFill/>
              </a:ln>
              <a:solidFill>
                <a:schemeClr val="tx1"/>
              </a:solidFill>
              <a:effectLst/>
            </a:endParaRPr>
          </a:p>
        </p:txBody>
      </p:sp>
      <p:sp>
        <p:nvSpPr>
          <p:cNvPr id="6" name="Rectangle 5"/>
          <p:cNvSpPr/>
          <p:nvPr/>
        </p:nvSpPr>
        <p:spPr>
          <a:xfrm>
            <a:off x="3293806" y="411796"/>
            <a:ext cx="6096000" cy="646331"/>
          </a:xfrm>
          <a:prstGeom prst="rect">
            <a:avLst/>
          </a:prstGeom>
        </p:spPr>
        <p:txBody>
          <a:bodyPr>
            <a:spAutoFit/>
          </a:bodyPr>
          <a:lstStyle/>
          <a:p>
            <a:pPr lvl="0" algn="ctr" eaLnBrk="0" fontAlgn="base" hangingPunct="0">
              <a:spcBef>
                <a:spcPct val="0"/>
              </a:spcBef>
              <a:spcAft>
                <a:spcPct val="0"/>
              </a:spcAft>
            </a:pPr>
            <a:r>
              <a:rPr lang="en-US" altLang="en-US" b="1" dirty="0">
                <a:latin typeface="Arial" panose="020B0604020202020204" pitchFamily="34" charset="0"/>
                <a:ea typeface="Times New Roman" panose="02020603050405020304" pitchFamily="18" charset="0"/>
                <a:cs typeface="Times New Roman" panose="02020603050405020304" pitchFamily="18" charset="0"/>
              </a:rPr>
              <a:t>Comparing object-oriented and structured methodologies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259038"/>
      </p:ext>
    </p:extLst>
  </p:cSld>
  <p:clrMapOvr>
    <a:masterClrMapping/>
  </p:clrMapOvr>
  <mc:AlternateContent xmlns:mc="http://schemas.openxmlformats.org/markup-compatibility/2006" xmlns:p14="http://schemas.microsoft.com/office/powerpoint/2010/main">
    <mc:Choice Requires="p14">
      <p:transition spd="slow" p14:dur="2000" advTm="141770"/>
    </mc:Choice>
    <mc:Fallback xmlns="">
      <p:transition spd="slow" advTm="141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UML</a:t>
            </a:r>
            <a:endParaRPr lang="en-GB" dirty="0"/>
          </a:p>
        </p:txBody>
      </p:sp>
      <p:sp>
        <p:nvSpPr>
          <p:cNvPr id="3" name="Content Placeholder 2"/>
          <p:cNvSpPr>
            <a:spLocks noGrp="1"/>
          </p:cNvSpPr>
          <p:nvPr>
            <p:ph idx="1"/>
          </p:nvPr>
        </p:nvSpPr>
        <p:spPr/>
        <p:txBody>
          <a:bodyPr>
            <a:normAutofit fontScale="92500" lnSpcReduction="10000"/>
          </a:bodyPr>
          <a:lstStyle/>
          <a:p>
            <a:r>
              <a:rPr lang="en-NZ" dirty="0"/>
              <a:t>RUP is proprietary but UML is freely available in the public domain</a:t>
            </a:r>
          </a:p>
          <a:p>
            <a:r>
              <a:rPr lang="en-NZ" dirty="0"/>
              <a:t>An international consortium called the OMG (Object Management Group) manage the versions of UML</a:t>
            </a:r>
          </a:p>
          <a:p>
            <a:r>
              <a:rPr lang="en-NZ" dirty="0"/>
              <a:t>UML is a standard language</a:t>
            </a:r>
          </a:p>
          <a:p>
            <a:pPr lvl="1"/>
            <a:r>
              <a:rPr lang="en-NZ" dirty="0"/>
              <a:t>UML is used and understood by software developers and analyst around the world</a:t>
            </a:r>
          </a:p>
          <a:p>
            <a:pPr lvl="1"/>
            <a:r>
              <a:rPr lang="en-NZ" dirty="0"/>
              <a:t>Diagramming tools can use a standard notation (a hierarchy symbol, multiplicity notation)</a:t>
            </a:r>
          </a:p>
          <a:p>
            <a:pPr lvl="1"/>
            <a:r>
              <a:rPr lang="en-NZ" dirty="0"/>
              <a:t>Models can be passed between software tools if the standard is followed</a:t>
            </a:r>
          </a:p>
          <a:p>
            <a:pPr lvl="1"/>
            <a:r>
              <a:rPr lang="en-NZ" dirty="0"/>
              <a:t>UML is useful for communicating designs (e.g. German software designers can send UML models to India where they can read the models and write the code to implement the designs)</a:t>
            </a:r>
          </a:p>
          <a:p>
            <a:pPr lvl="1"/>
            <a:r>
              <a:rPr lang="en-NZ" dirty="0"/>
              <a:t>UML is based on modelling objects; O-O programming languages are based on objects (implemented in code as classes)</a:t>
            </a:r>
          </a:p>
          <a:p>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19018185"/>
      </p:ext>
    </p:extLst>
  </p:cSld>
  <p:clrMapOvr>
    <a:masterClrMapping/>
  </p:clrMapOvr>
  <mc:AlternateContent xmlns:mc="http://schemas.openxmlformats.org/markup-compatibility/2006" xmlns:p14="http://schemas.microsoft.com/office/powerpoint/2010/main">
    <mc:Choice Requires="p14">
      <p:transition spd="slow" p14:dur="2000" advTm="126204"/>
    </mc:Choice>
    <mc:Fallback xmlns="">
      <p:transition spd="slow" advTm="12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t>The current UML standard has 12 diagrams</a:t>
            </a:r>
            <a:endParaRPr lang="en-GB" dirty="0"/>
          </a:p>
        </p:txBody>
      </p:sp>
      <p:sp>
        <p:nvSpPr>
          <p:cNvPr id="3" name="Content Placeholder 2"/>
          <p:cNvSpPr>
            <a:spLocks noGrp="1"/>
          </p:cNvSpPr>
          <p:nvPr>
            <p:ph idx="1"/>
          </p:nvPr>
        </p:nvSpPr>
        <p:spPr>
          <a:xfrm>
            <a:off x="838199" y="1533832"/>
            <a:ext cx="11078497" cy="5102942"/>
          </a:xfrm>
        </p:spPr>
        <p:txBody>
          <a:bodyPr>
            <a:normAutofit fontScale="85000" lnSpcReduction="20000"/>
          </a:bodyPr>
          <a:lstStyle/>
          <a:p>
            <a:r>
              <a:rPr lang="en-NZ" sz="3200" b="1" dirty="0">
                <a:hlinkClick r:id="rId4"/>
              </a:rPr>
              <a:t>Structure diagrams</a:t>
            </a:r>
            <a:r>
              <a:rPr lang="en-NZ" sz="3200" dirty="0"/>
              <a:t> show the </a:t>
            </a:r>
            <a:r>
              <a:rPr lang="en-NZ" sz="3200" b="1" dirty="0"/>
              <a:t>static structure</a:t>
            </a:r>
            <a:r>
              <a:rPr lang="en-NZ" sz="3200" dirty="0"/>
              <a:t> of the system and its parts (things that do not change with time). </a:t>
            </a:r>
          </a:p>
          <a:p>
            <a:pPr lvl="1"/>
            <a:r>
              <a:rPr lang="en-NZ" sz="2600" dirty="0"/>
              <a:t>Class diagram (also called Object diagram)</a:t>
            </a:r>
          </a:p>
          <a:p>
            <a:pPr lvl="1"/>
            <a:r>
              <a:rPr lang="en-NZ" sz="2600" dirty="0"/>
              <a:t>Package diagram</a:t>
            </a:r>
          </a:p>
          <a:p>
            <a:pPr lvl="1"/>
            <a:r>
              <a:rPr lang="en-NZ" sz="2600" dirty="0"/>
              <a:t>Deployment</a:t>
            </a:r>
          </a:p>
          <a:p>
            <a:pPr lvl="1"/>
            <a:r>
              <a:rPr lang="en-NZ" sz="2600" dirty="0"/>
              <a:t>Composite structure</a:t>
            </a:r>
          </a:p>
          <a:p>
            <a:pPr lvl="1"/>
            <a:r>
              <a:rPr lang="en-NZ" sz="2600" dirty="0"/>
              <a:t>Communication diagram</a:t>
            </a:r>
          </a:p>
          <a:p>
            <a:pPr lvl="1"/>
            <a:r>
              <a:rPr lang="en-NZ" sz="2600" dirty="0"/>
              <a:t>Component diagram</a:t>
            </a:r>
          </a:p>
          <a:p>
            <a:r>
              <a:rPr lang="en-NZ" sz="3200" b="1" dirty="0" err="1">
                <a:hlinkClick r:id="rId5"/>
              </a:rPr>
              <a:t>Behavior</a:t>
            </a:r>
            <a:r>
              <a:rPr lang="en-NZ" sz="3200" b="1" dirty="0">
                <a:hlinkClick r:id="rId5"/>
              </a:rPr>
              <a:t> diagrams</a:t>
            </a:r>
            <a:r>
              <a:rPr lang="en-NZ" sz="3200" dirty="0"/>
              <a:t> show the </a:t>
            </a:r>
            <a:r>
              <a:rPr lang="en-NZ" sz="3200" b="1" dirty="0"/>
              <a:t>dynamic </a:t>
            </a:r>
            <a:r>
              <a:rPr lang="en-NZ" sz="3200" b="1" dirty="0" err="1"/>
              <a:t>behavior</a:t>
            </a:r>
            <a:r>
              <a:rPr lang="en-NZ" sz="3200" dirty="0"/>
              <a:t> in a system; changes that happen over </a:t>
            </a:r>
            <a:r>
              <a:rPr lang="en-NZ" sz="3200" b="1" dirty="0"/>
              <a:t>time</a:t>
            </a:r>
            <a:endParaRPr lang="en-NZ" sz="3200" dirty="0"/>
          </a:p>
          <a:p>
            <a:pPr lvl="1"/>
            <a:r>
              <a:rPr lang="en-NZ" sz="2600" dirty="0"/>
              <a:t>Activity diagram</a:t>
            </a:r>
          </a:p>
          <a:p>
            <a:pPr lvl="1"/>
            <a:r>
              <a:rPr lang="en-NZ" sz="2600" dirty="0"/>
              <a:t>Use case diagram</a:t>
            </a:r>
          </a:p>
          <a:p>
            <a:pPr lvl="1"/>
            <a:r>
              <a:rPr lang="en-NZ" sz="2600" dirty="0"/>
              <a:t>State diagram</a:t>
            </a:r>
          </a:p>
          <a:p>
            <a:pPr lvl="1"/>
            <a:r>
              <a:rPr lang="en-NZ" sz="2600" dirty="0"/>
              <a:t>Timing</a:t>
            </a:r>
          </a:p>
          <a:p>
            <a:pPr lvl="1"/>
            <a:r>
              <a:rPr lang="en-NZ" sz="2600" dirty="0"/>
              <a:t>Interaction overview</a:t>
            </a:r>
          </a:p>
          <a:p>
            <a:pPr lvl="1"/>
            <a:r>
              <a:rPr lang="en-NZ" sz="2600" dirty="0"/>
              <a:t>Sequence diagram</a:t>
            </a:r>
          </a:p>
          <a:p>
            <a:endParaRPr lang="en-NZ"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1507478"/>
      </p:ext>
    </p:extLst>
  </p:cSld>
  <p:clrMapOvr>
    <a:masterClrMapping/>
  </p:clrMapOvr>
  <mc:AlternateContent xmlns:mc="http://schemas.openxmlformats.org/markup-compatibility/2006" xmlns:p14="http://schemas.microsoft.com/office/powerpoint/2010/main">
    <mc:Choice Requires="p14">
      <p:transition spd="slow" p14:dur="2000" advTm="41043"/>
    </mc:Choice>
    <mc:Fallback xmlns="">
      <p:transition spd="slow" advTm="41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End</a:t>
            </a:r>
            <a:endParaRPr lang="en-GB" dirty="0"/>
          </a:p>
        </p:txBody>
      </p:sp>
      <p:sp>
        <p:nvSpPr>
          <p:cNvPr id="3" name="Content Placeholder 2"/>
          <p:cNvSpPr>
            <a:spLocks noGrp="1"/>
          </p:cNvSpPr>
          <p:nvPr>
            <p:ph idx="1"/>
          </p:nvPr>
        </p:nvSpPr>
        <p:spPr/>
        <p:txBody>
          <a:bodyPr/>
          <a:lstStyle/>
          <a:p>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2009328"/>
      </p:ext>
    </p:extLst>
  </p:cSld>
  <p:clrMapOvr>
    <a:masterClrMapping/>
  </p:clrMapOvr>
  <mc:AlternateContent xmlns:mc="http://schemas.openxmlformats.org/markup-compatibility/2006" xmlns:p14="http://schemas.microsoft.com/office/powerpoint/2010/main">
    <mc:Choice Requires="p14">
      <p:transition spd="slow" p14:dur="2000" advTm="2787"/>
    </mc:Choice>
    <mc:Fallback xmlns="">
      <p:transition spd="slow" advTm="2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fontScale="47500" lnSpcReduction="20000"/>
          </a:bodyPr>
          <a:lstStyle/>
          <a:p>
            <a:r>
              <a:rPr lang="en-US" sz="2900" dirty="0" err="1"/>
              <a:t>Booch</a:t>
            </a:r>
            <a:r>
              <a:rPr lang="en-US" sz="2900" dirty="0"/>
              <a:t>, G. (1991). </a:t>
            </a:r>
            <a:r>
              <a:rPr lang="en-US" sz="2900" i="1" dirty="0"/>
              <a:t>Object oriented design with applications</a:t>
            </a:r>
            <a:r>
              <a:rPr lang="en-US" sz="2900" dirty="0"/>
              <a:t>. Menlo Park, CA: Benjamin/Cummings.</a:t>
            </a:r>
            <a:endParaRPr lang="en-GB" sz="2900" dirty="0"/>
          </a:p>
          <a:p>
            <a:r>
              <a:rPr lang="en-US" sz="2900" dirty="0"/>
              <a:t>Coad, P., &amp; </a:t>
            </a:r>
            <a:r>
              <a:rPr lang="en-US" sz="2900" dirty="0" err="1"/>
              <a:t>Yourdan</a:t>
            </a:r>
            <a:r>
              <a:rPr lang="en-US" sz="2900" dirty="0"/>
              <a:t>, E. (1990). </a:t>
            </a:r>
            <a:r>
              <a:rPr lang="en-US" sz="2900" i="1" dirty="0"/>
              <a:t>Object-oriented analysis</a:t>
            </a:r>
            <a:r>
              <a:rPr lang="en-US" sz="2900" dirty="0"/>
              <a:t>. Englewood Cliffs, N.J.: Prentice-Hall.</a:t>
            </a:r>
            <a:endParaRPr lang="en-GB" sz="2900" dirty="0"/>
          </a:p>
          <a:p>
            <a:r>
              <a:rPr lang="en-US" sz="2900" dirty="0"/>
              <a:t>Coleman, D., Arnold, P., &amp; </a:t>
            </a:r>
            <a:r>
              <a:rPr lang="en-US" sz="2900" dirty="0" err="1"/>
              <a:t>Bodoff</a:t>
            </a:r>
            <a:r>
              <a:rPr lang="en-US" sz="2900" dirty="0"/>
              <a:t>, S. (1994). </a:t>
            </a:r>
            <a:r>
              <a:rPr lang="en-US" sz="2900" i="1" dirty="0"/>
              <a:t>Object-oriented development: The Fusion method</a:t>
            </a:r>
            <a:r>
              <a:rPr lang="en-US" sz="2900" dirty="0"/>
              <a:t>. Englewood Cliffs, NJ.: Prentice-Hall.</a:t>
            </a:r>
            <a:endParaRPr lang="en-GB" sz="2900" dirty="0"/>
          </a:p>
          <a:p>
            <a:r>
              <a:rPr lang="en-US" sz="2900" dirty="0"/>
              <a:t>Cook, S., &amp; Daniels, J. (1994). </a:t>
            </a:r>
            <a:r>
              <a:rPr lang="en-US" sz="2900" i="1" dirty="0"/>
              <a:t>Designing object systems</a:t>
            </a:r>
            <a:r>
              <a:rPr lang="en-US" sz="2900" dirty="0"/>
              <a:t>. UK: Prentice-Hall.</a:t>
            </a:r>
            <a:endParaRPr lang="en-GB" sz="2900" dirty="0"/>
          </a:p>
          <a:p>
            <a:r>
              <a:rPr lang="en-US" sz="2900" dirty="0"/>
              <a:t>D'Souza, D. F., &amp; Wills, A. C. (1999). </a:t>
            </a:r>
            <a:r>
              <a:rPr lang="en-US" sz="2900" i="1" dirty="0"/>
              <a:t>Objects, components and frameworks with UML the Catalysis approach</a:t>
            </a:r>
            <a:r>
              <a:rPr lang="en-US" sz="2900" dirty="0"/>
              <a:t>. Reading, M.A.: Addison Wesley.</a:t>
            </a:r>
            <a:endParaRPr lang="en-GB" sz="2900" dirty="0"/>
          </a:p>
          <a:p>
            <a:r>
              <a:rPr lang="en-US" sz="2900" dirty="0" err="1"/>
              <a:t>Embley</a:t>
            </a:r>
            <a:r>
              <a:rPr lang="en-US" sz="2900" dirty="0"/>
              <a:t>, D. W., Kurtz, B. D., &amp; Woodfield, S. N. (1992). </a:t>
            </a:r>
            <a:r>
              <a:rPr lang="en-US" sz="2900" i="1" dirty="0"/>
              <a:t>Object-oriented systems analysis: A model-driven approach</a:t>
            </a:r>
            <a:r>
              <a:rPr lang="en-US" sz="2900" dirty="0"/>
              <a:t>. Englewood Cliffs, NJ.: </a:t>
            </a:r>
            <a:r>
              <a:rPr lang="en-US" sz="2900" dirty="0" err="1"/>
              <a:t>Yourdan</a:t>
            </a:r>
            <a:r>
              <a:rPr lang="en-US" sz="2900" dirty="0"/>
              <a:t> Press/Prentice-Hall.</a:t>
            </a:r>
            <a:endParaRPr lang="en-GB" sz="2900" dirty="0"/>
          </a:p>
          <a:p>
            <a:r>
              <a:rPr lang="en-US" sz="2900" dirty="0" err="1"/>
              <a:t>Firesmith</a:t>
            </a:r>
            <a:r>
              <a:rPr lang="en-US" sz="2900" dirty="0"/>
              <a:t>, D. G. (1993). </a:t>
            </a:r>
            <a:r>
              <a:rPr lang="en-US" sz="2900" i="1" dirty="0"/>
              <a:t>Object-oriented requirements analysis and logical design: A software engineering </a:t>
            </a:r>
            <a:r>
              <a:rPr lang="en-US" sz="2900" i="1" dirty="0" err="1"/>
              <a:t>apporach</a:t>
            </a:r>
            <a:r>
              <a:rPr lang="en-US" sz="2900" dirty="0"/>
              <a:t>. New York: Wiley.</a:t>
            </a:r>
            <a:endParaRPr lang="en-GB" sz="2900" dirty="0"/>
          </a:p>
          <a:p>
            <a:r>
              <a:rPr lang="en-US" sz="2900" dirty="0"/>
              <a:t>Graham, I. (1991). </a:t>
            </a:r>
            <a:r>
              <a:rPr lang="en-US" sz="2900" i="1" dirty="0"/>
              <a:t>Object oriented methods</a:t>
            </a:r>
            <a:r>
              <a:rPr lang="en-US" sz="2900" dirty="0"/>
              <a:t>. Harlow, UK: Addison-Wesley.</a:t>
            </a:r>
            <a:endParaRPr lang="en-GB" sz="2900" dirty="0"/>
          </a:p>
          <a:p>
            <a:r>
              <a:rPr lang="en-US" sz="2900" dirty="0"/>
              <a:t>Graham, I., Henderson-Sellers, B., &amp; </a:t>
            </a:r>
            <a:r>
              <a:rPr lang="en-US" sz="2900" dirty="0" err="1"/>
              <a:t>Younessi</a:t>
            </a:r>
            <a:r>
              <a:rPr lang="en-US" sz="2900" dirty="0"/>
              <a:t>, H. (1997). </a:t>
            </a:r>
            <a:r>
              <a:rPr lang="en-US" sz="2900" i="1" dirty="0"/>
              <a:t>The OPEN Process Specification</a:t>
            </a:r>
            <a:r>
              <a:rPr lang="en-US" sz="2900" dirty="0"/>
              <a:t>. Harlow, England: Addison-Wesley.</a:t>
            </a:r>
            <a:endParaRPr lang="en-GB" sz="2900" dirty="0"/>
          </a:p>
          <a:p>
            <a:r>
              <a:rPr lang="en-US" sz="2900" dirty="0"/>
              <a:t>Henderson-Sellers, B., &amp; Edwards, J. M. (1994). </a:t>
            </a:r>
            <a:r>
              <a:rPr lang="en-US" sz="2900" i="1" dirty="0"/>
              <a:t>BOOKTWO of Object-oriented knowledge: The working object</a:t>
            </a:r>
            <a:r>
              <a:rPr lang="en-US" sz="2900" dirty="0"/>
              <a:t>. Sydney: Prentice-Hall.</a:t>
            </a:r>
            <a:endParaRPr lang="en-GB" sz="2900" dirty="0"/>
          </a:p>
          <a:p>
            <a:r>
              <a:rPr lang="en-US" sz="2900" dirty="0"/>
              <a:t>Jacobson, I., </a:t>
            </a:r>
            <a:r>
              <a:rPr lang="en-US" sz="2900" dirty="0" err="1"/>
              <a:t>Booch</a:t>
            </a:r>
            <a:r>
              <a:rPr lang="en-US" sz="2900" dirty="0"/>
              <a:t>, G., &amp; </a:t>
            </a:r>
            <a:r>
              <a:rPr lang="en-US" sz="2900" dirty="0" err="1"/>
              <a:t>Rumbaugh</a:t>
            </a:r>
            <a:r>
              <a:rPr lang="en-US" sz="2900" dirty="0"/>
              <a:t>, J. (1999). </a:t>
            </a:r>
            <a:r>
              <a:rPr lang="en-US" sz="2900" i="1" dirty="0"/>
              <a:t>The Unified Software Development Process</a:t>
            </a:r>
            <a:r>
              <a:rPr lang="en-US" sz="2900" dirty="0"/>
              <a:t>. Reading, Massachusetts: Addison-Wesley.</a:t>
            </a:r>
            <a:endParaRPr lang="en-GB" sz="2900" dirty="0"/>
          </a:p>
          <a:p>
            <a:r>
              <a:rPr lang="en-US" sz="2900" dirty="0"/>
              <a:t>Jacobson, I., </a:t>
            </a:r>
            <a:r>
              <a:rPr lang="en-US" sz="2900" dirty="0" err="1"/>
              <a:t>Christerson</a:t>
            </a:r>
            <a:r>
              <a:rPr lang="en-US" sz="2900" dirty="0"/>
              <a:t>, M., </a:t>
            </a:r>
            <a:r>
              <a:rPr lang="en-US" sz="2900" dirty="0" err="1"/>
              <a:t>Jonsson</a:t>
            </a:r>
            <a:r>
              <a:rPr lang="en-US" sz="2900" dirty="0"/>
              <a:t>, P., &amp; Overgaard, G. (1992). </a:t>
            </a:r>
            <a:r>
              <a:rPr lang="en-US" sz="2900" i="1" dirty="0"/>
              <a:t>Object-oriented software engineering: A use case driven approach</a:t>
            </a:r>
            <a:r>
              <a:rPr lang="en-US" sz="2900" dirty="0"/>
              <a:t>. Harlow, UK: Addison-Wesley.</a:t>
            </a:r>
            <a:r>
              <a:rPr lang="en-NZ" sz="2900" dirty="0"/>
              <a:t> </a:t>
            </a:r>
            <a:endParaRPr lang="en-GB" sz="2900" dirty="0"/>
          </a:p>
          <a:p>
            <a:endParaRPr lang="en-GB" dirty="0"/>
          </a:p>
        </p:txBody>
      </p:sp>
    </p:spTree>
    <p:extLst>
      <p:ext uri="{BB962C8B-B14F-4D97-AF65-F5344CB8AC3E}">
        <p14:creationId xmlns:p14="http://schemas.microsoft.com/office/powerpoint/2010/main" val="2480064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References</a:t>
            </a:r>
            <a:endParaRPr lang="en-GB" dirty="0"/>
          </a:p>
        </p:txBody>
      </p:sp>
      <p:sp>
        <p:nvSpPr>
          <p:cNvPr id="3" name="Content Placeholder 2"/>
          <p:cNvSpPr>
            <a:spLocks noGrp="1"/>
          </p:cNvSpPr>
          <p:nvPr>
            <p:ph idx="1"/>
          </p:nvPr>
        </p:nvSpPr>
        <p:spPr/>
        <p:txBody>
          <a:bodyPr>
            <a:normAutofit fontScale="47500" lnSpcReduction="20000"/>
          </a:bodyPr>
          <a:lstStyle/>
          <a:p>
            <a:pPr marL="0" indent="0">
              <a:buNone/>
            </a:pPr>
            <a:endParaRPr lang="en-GB" b="1" dirty="0"/>
          </a:p>
          <a:p>
            <a:r>
              <a:rPr lang="en-US" sz="2900" dirty="0"/>
              <a:t>Martin, J., &amp; Odell, J. J. (1992). </a:t>
            </a:r>
            <a:r>
              <a:rPr lang="en-US" sz="2900" i="1" dirty="0"/>
              <a:t>Object-oriented analysis and design</a:t>
            </a:r>
            <a:r>
              <a:rPr lang="en-US" sz="2900" dirty="0"/>
              <a:t>. Englewood Cliffs, NJ.: Prentice-Hall.</a:t>
            </a:r>
            <a:endParaRPr lang="en-GB" sz="2900" dirty="0"/>
          </a:p>
          <a:p>
            <a:r>
              <a:rPr lang="en-US" sz="2900" dirty="0"/>
              <a:t>Page-Jones. (1991). Relationship between the structure and object-oriented worlds. </a:t>
            </a:r>
            <a:r>
              <a:rPr lang="en-US" sz="2900" i="1" dirty="0"/>
              <a:t>TOOLS '91 tutorial notes, Paris, March 4-8, 1991</a:t>
            </a:r>
            <a:r>
              <a:rPr lang="en-US" sz="2900" dirty="0"/>
              <a:t>. </a:t>
            </a:r>
            <a:endParaRPr lang="en-GB" sz="2900" dirty="0"/>
          </a:p>
          <a:p>
            <a:r>
              <a:rPr lang="en-US" sz="2900" dirty="0" err="1"/>
              <a:t>Reenskaug</a:t>
            </a:r>
            <a:r>
              <a:rPr lang="en-US" sz="2900" dirty="0"/>
              <a:t>, T., </a:t>
            </a:r>
            <a:r>
              <a:rPr lang="en-US" sz="2900" dirty="0" err="1"/>
              <a:t>Wold</a:t>
            </a:r>
            <a:r>
              <a:rPr lang="en-US" sz="2900" dirty="0"/>
              <a:t>, P., &amp; </a:t>
            </a:r>
            <a:r>
              <a:rPr lang="en-US" sz="2900" dirty="0" err="1"/>
              <a:t>Lehne</a:t>
            </a:r>
            <a:r>
              <a:rPr lang="en-US" sz="2900" dirty="0"/>
              <a:t>, O. A. (1996). </a:t>
            </a:r>
            <a:r>
              <a:rPr lang="en-US" sz="2900" i="1" dirty="0"/>
              <a:t>Working with objects.  The </a:t>
            </a:r>
            <a:r>
              <a:rPr lang="en-US" sz="2900" i="1" dirty="0" err="1"/>
              <a:t>OOram</a:t>
            </a:r>
            <a:r>
              <a:rPr lang="en-US" sz="2900" i="1" dirty="0"/>
              <a:t> software engineering manual</a:t>
            </a:r>
            <a:r>
              <a:rPr lang="en-US" sz="2900" dirty="0"/>
              <a:t>. Greenwich, CT: Manning.</a:t>
            </a:r>
            <a:endParaRPr lang="en-GB" sz="2900" dirty="0"/>
          </a:p>
          <a:p>
            <a:r>
              <a:rPr lang="en-US" sz="2900" dirty="0"/>
              <a:t>Rubin, K. S., &amp; Goldberg, A. (1992). Object behaviour analysis. </a:t>
            </a:r>
            <a:r>
              <a:rPr lang="en-US" sz="2900" i="1" dirty="0"/>
              <a:t>Communications of the ACM, 35</a:t>
            </a:r>
            <a:r>
              <a:rPr lang="en-US" sz="2900" dirty="0"/>
              <a:t>(9), 48-62. </a:t>
            </a:r>
            <a:endParaRPr lang="en-GB" sz="2900" dirty="0"/>
          </a:p>
          <a:p>
            <a:r>
              <a:rPr lang="en-US" sz="2900" dirty="0" err="1"/>
              <a:t>Rumbaugh</a:t>
            </a:r>
            <a:r>
              <a:rPr lang="en-US" sz="2900" dirty="0"/>
              <a:t>, J., </a:t>
            </a:r>
            <a:r>
              <a:rPr lang="en-US" sz="2900" dirty="0" err="1"/>
              <a:t>Blaha</a:t>
            </a:r>
            <a:r>
              <a:rPr lang="en-US" sz="2900" dirty="0"/>
              <a:t>, M., </a:t>
            </a:r>
            <a:r>
              <a:rPr lang="en-US" sz="2900" dirty="0" err="1"/>
              <a:t>Premerlani</a:t>
            </a:r>
            <a:r>
              <a:rPr lang="en-US" sz="2900" dirty="0"/>
              <a:t>, W., Eddy, F., &amp; </a:t>
            </a:r>
            <a:r>
              <a:rPr lang="en-US" sz="2900" dirty="0" err="1"/>
              <a:t>Lorenson</a:t>
            </a:r>
            <a:r>
              <a:rPr lang="en-US" sz="2900" dirty="0"/>
              <a:t>, W. (1991). </a:t>
            </a:r>
            <a:r>
              <a:rPr lang="en-US" sz="2900" i="1" dirty="0"/>
              <a:t>Object-oriented modeling and design</a:t>
            </a:r>
            <a:r>
              <a:rPr lang="en-US" sz="2900" dirty="0"/>
              <a:t>. Englewood Cliffs, NJ.: Prentice-Hall.</a:t>
            </a:r>
            <a:endParaRPr lang="en-GB" sz="2900" dirty="0"/>
          </a:p>
          <a:p>
            <a:r>
              <a:rPr lang="en-US" sz="2900" dirty="0" err="1"/>
              <a:t>Selic</a:t>
            </a:r>
            <a:r>
              <a:rPr lang="en-US" sz="2900" dirty="0"/>
              <a:t>, B., </a:t>
            </a:r>
            <a:r>
              <a:rPr lang="en-US" sz="2900" dirty="0" err="1"/>
              <a:t>Gullekson</a:t>
            </a:r>
            <a:r>
              <a:rPr lang="en-US" sz="2900" dirty="0"/>
              <a:t>, G., &amp; Ward, P. T. (1994). </a:t>
            </a:r>
            <a:r>
              <a:rPr lang="en-US" sz="2900" i="1" dirty="0"/>
              <a:t>Real-time object-oriented modelling</a:t>
            </a:r>
            <a:r>
              <a:rPr lang="en-US" sz="2900" dirty="0"/>
              <a:t>. New York: Wiley.</a:t>
            </a:r>
            <a:endParaRPr lang="en-GB" sz="2900" dirty="0"/>
          </a:p>
          <a:p>
            <a:r>
              <a:rPr lang="en-US" sz="2900" dirty="0"/>
              <a:t>Shlaer, S., &amp; Mellor, S. (1988). </a:t>
            </a:r>
            <a:r>
              <a:rPr lang="en-US" sz="2900" i="1" dirty="0"/>
              <a:t>Object-oriented systems analysis: Modeling the world in data</a:t>
            </a:r>
            <a:r>
              <a:rPr lang="en-US" sz="2900" dirty="0"/>
              <a:t>: </a:t>
            </a:r>
            <a:r>
              <a:rPr lang="en-US" sz="2900" dirty="0" err="1"/>
              <a:t>Yourdan</a:t>
            </a:r>
            <a:r>
              <a:rPr lang="en-US" sz="2900" dirty="0"/>
              <a:t> Press Computing Series.</a:t>
            </a:r>
            <a:endParaRPr lang="en-GB" sz="2900" dirty="0"/>
          </a:p>
          <a:p>
            <a:r>
              <a:rPr lang="en-US" sz="2900" dirty="0"/>
              <a:t>Shlaer, S., &amp; Mellor, S. (1991). </a:t>
            </a:r>
            <a:r>
              <a:rPr lang="en-US" sz="2900" i="1" dirty="0"/>
              <a:t>Object lifecycles. Modeling the world in states</a:t>
            </a:r>
            <a:r>
              <a:rPr lang="en-US" sz="2900" dirty="0"/>
              <a:t>. Englewood Cliffs, N. J.: </a:t>
            </a:r>
            <a:r>
              <a:rPr lang="en-US" sz="2900" dirty="0" err="1"/>
              <a:t>Yourdan</a:t>
            </a:r>
            <a:r>
              <a:rPr lang="en-US" sz="2900" dirty="0"/>
              <a:t> Press/Prentice Hall.</a:t>
            </a:r>
            <a:endParaRPr lang="en-GB" sz="2900" dirty="0"/>
          </a:p>
          <a:p>
            <a:r>
              <a:rPr lang="en-US" sz="2900" dirty="0" err="1"/>
              <a:t>Sircar</a:t>
            </a:r>
            <a:r>
              <a:rPr lang="en-US" sz="2900" dirty="0"/>
              <a:t>, S., </a:t>
            </a:r>
            <a:r>
              <a:rPr lang="en-US" sz="2900" dirty="0" err="1"/>
              <a:t>Nerur</a:t>
            </a:r>
            <a:r>
              <a:rPr lang="en-US" sz="2900" dirty="0"/>
              <a:t>, S. P., &amp; </a:t>
            </a:r>
            <a:r>
              <a:rPr lang="en-US" sz="2900" dirty="0" err="1"/>
              <a:t>Mahapatra</a:t>
            </a:r>
            <a:r>
              <a:rPr lang="en-US" sz="2900" dirty="0"/>
              <a:t>, R. (2001). Revolution or evolution? A comparison of object-oriented and structured systems development methods. </a:t>
            </a:r>
            <a:r>
              <a:rPr lang="en-US" sz="2900" i="1" dirty="0"/>
              <a:t>MIS Quarterly, 25</a:t>
            </a:r>
            <a:r>
              <a:rPr lang="en-US" sz="2900" dirty="0"/>
              <a:t>(4), 457-471. </a:t>
            </a:r>
            <a:endParaRPr lang="en-GB" sz="2900" dirty="0"/>
          </a:p>
          <a:p>
            <a:r>
              <a:rPr lang="en-US" sz="2900" dirty="0"/>
              <a:t>Walden, K., &amp; </a:t>
            </a:r>
            <a:r>
              <a:rPr lang="en-US" sz="2900" dirty="0" err="1"/>
              <a:t>Nerson</a:t>
            </a:r>
            <a:r>
              <a:rPr lang="en-US" sz="2900" dirty="0"/>
              <a:t>, J. M. (1995). </a:t>
            </a:r>
            <a:r>
              <a:rPr lang="en-US" sz="2900" i="1" dirty="0"/>
              <a:t>Seamless object-oriented architecture</a:t>
            </a:r>
            <a:r>
              <a:rPr lang="en-US" sz="2900" dirty="0"/>
              <a:t>. Englewood Cliffs, N. J.: Prentice-Hall.</a:t>
            </a:r>
            <a:endParaRPr lang="en-GB" sz="2900" dirty="0"/>
          </a:p>
          <a:p>
            <a:r>
              <a:rPr lang="en-US" sz="2900" dirty="0" err="1"/>
              <a:t>Wirfs</a:t>
            </a:r>
            <a:r>
              <a:rPr lang="en-US" sz="2900" dirty="0"/>
              <a:t>-Brock, R. J., Wilkerson, B., &amp; Wiener, L. (1990). </a:t>
            </a:r>
            <a:r>
              <a:rPr lang="en-US" sz="2900" i="1" dirty="0"/>
              <a:t>Designing object-oriented software</a:t>
            </a:r>
            <a:r>
              <a:rPr lang="en-US" sz="2900" dirty="0"/>
              <a:t>. Englewood Cliffs, NJ: Prentice-Hall.</a:t>
            </a:r>
            <a:endParaRPr lang="en-GB" sz="2900" dirty="0"/>
          </a:p>
        </p:txBody>
      </p:sp>
    </p:spTree>
    <p:extLst>
      <p:ext uri="{BB962C8B-B14F-4D97-AF65-F5344CB8AC3E}">
        <p14:creationId xmlns:p14="http://schemas.microsoft.com/office/powerpoint/2010/main" val="1040334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Object-Oriented Methodologies</a:t>
            </a:r>
            <a:br>
              <a:rPr lang="en-GB" b="1" dirty="0"/>
            </a:br>
            <a:endParaRPr lang="en-GB" dirty="0"/>
          </a:p>
        </p:txBody>
      </p:sp>
      <p:sp>
        <p:nvSpPr>
          <p:cNvPr id="3" name="Content Placeholder 2"/>
          <p:cNvSpPr>
            <a:spLocks noGrp="1"/>
          </p:cNvSpPr>
          <p:nvPr>
            <p:ph idx="1"/>
          </p:nvPr>
        </p:nvSpPr>
        <p:spPr/>
        <p:txBody>
          <a:bodyPr/>
          <a:lstStyle/>
          <a:p>
            <a:r>
              <a:rPr lang="en-NZ" dirty="0"/>
              <a:t>In the 1990s, object-oriented programming languages such as ADA, Smalltalk, C++, and Java became popular</a:t>
            </a:r>
          </a:p>
          <a:p>
            <a:r>
              <a:rPr lang="en-NZ" dirty="0"/>
              <a:t>Methodologies suitable for planning, designing, managing and organising the work of creating object-oriented systems became necessary</a:t>
            </a:r>
          </a:p>
          <a:p>
            <a:r>
              <a:rPr lang="en-NZ" dirty="0"/>
              <a:t>The object-oriented methodologies were developed</a:t>
            </a:r>
          </a:p>
          <a:p>
            <a:r>
              <a:rPr lang="en-NZ" dirty="0"/>
              <a:t>Table 1 lists the most commonly used object-oriented methodologies.   </a:t>
            </a:r>
            <a:endParaRPr lang="en-GB" dirty="0"/>
          </a:p>
          <a:p>
            <a:endParaRPr lang="en-NZ"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68182525"/>
      </p:ext>
    </p:extLst>
  </p:cSld>
  <p:clrMapOvr>
    <a:masterClrMapping/>
  </p:clrMapOvr>
  <mc:AlternateContent xmlns:mc="http://schemas.openxmlformats.org/markup-compatibility/2006" xmlns:p14="http://schemas.microsoft.com/office/powerpoint/2010/main">
    <mc:Choice Requires="p14">
      <p:transition spd="slow" p14:dur="2000" advTm="84226"/>
    </mc:Choice>
    <mc:Fallback xmlns="">
      <p:transition spd="slow" advTm="84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111426122"/>
              </p:ext>
            </p:extLst>
          </p:nvPr>
        </p:nvGraphicFramePr>
        <p:xfrm>
          <a:off x="2438398" y="629271"/>
          <a:ext cx="9497963" cy="5799106"/>
        </p:xfrm>
        <a:graphic>
          <a:graphicData uri="http://schemas.openxmlformats.org/drawingml/2006/table">
            <a:tbl>
              <a:tblPr firstRow="1" firstCol="1" lastRow="1" lastCol="1" bandRow="1" bandCol="1">
                <a:tableStyleId>{5C22544A-7EE6-4342-B048-85BDC9FD1C3A}</a:tableStyleId>
              </a:tblPr>
              <a:tblGrid>
                <a:gridCol w="1289873">
                  <a:extLst>
                    <a:ext uri="{9D8B030D-6E8A-4147-A177-3AD203B41FA5}">
                      <a16:colId xmlns:a16="http://schemas.microsoft.com/office/drawing/2014/main" val="3925515581"/>
                    </a:ext>
                  </a:extLst>
                </a:gridCol>
                <a:gridCol w="4302634">
                  <a:extLst>
                    <a:ext uri="{9D8B030D-6E8A-4147-A177-3AD203B41FA5}">
                      <a16:colId xmlns:a16="http://schemas.microsoft.com/office/drawing/2014/main" val="1938951676"/>
                    </a:ext>
                  </a:extLst>
                </a:gridCol>
                <a:gridCol w="3905456">
                  <a:extLst>
                    <a:ext uri="{9D8B030D-6E8A-4147-A177-3AD203B41FA5}">
                      <a16:colId xmlns:a16="http://schemas.microsoft.com/office/drawing/2014/main" val="322888747"/>
                    </a:ext>
                  </a:extLst>
                </a:gridCol>
              </a:tblGrid>
              <a:tr h="275297">
                <a:tc>
                  <a:txBody>
                    <a:bodyPr/>
                    <a:lstStyle/>
                    <a:p>
                      <a:pPr marL="0" marR="0">
                        <a:lnSpc>
                          <a:spcPct val="107000"/>
                        </a:lnSpc>
                        <a:spcBef>
                          <a:spcPts val="0"/>
                        </a:spcBef>
                        <a:spcAft>
                          <a:spcPts val="0"/>
                        </a:spcAft>
                      </a:pPr>
                      <a:r>
                        <a:rPr lang="en-NZ" sz="1050" dirty="0">
                          <a:solidFill>
                            <a:schemeClr val="tx1"/>
                          </a:solidFill>
                          <a:effectLst/>
                        </a:rPr>
                        <a:t>Year published</a:t>
                      </a:r>
                      <a:endParaRPr lang="en-GB"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050">
                          <a:solidFill>
                            <a:schemeClr val="tx1"/>
                          </a:solidFill>
                          <a:effectLst/>
                        </a:rPr>
                        <a:t>Object-oriented method</a:t>
                      </a:r>
                      <a:endParaRPr lang="en-GB"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050" dirty="0">
                          <a:solidFill>
                            <a:schemeClr val="tx1"/>
                          </a:solidFill>
                          <a:effectLst/>
                        </a:rPr>
                        <a:t>Primary Reference</a:t>
                      </a:r>
                      <a:endParaRPr lang="en-GB"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2235059224"/>
                  </a:ext>
                </a:extLst>
              </a:tr>
              <a:tr h="218116">
                <a:tc>
                  <a:txBody>
                    <a:bodyPr/>
                    <a:lstStyle/>
                    <a:p>
                      <a:pPr marL="0" marR="0">
                        <a:lnSpc>
                          <a:spcPct val="107000"/>
                        </a:lnSpc>
                        <a:spcBef>
                          <a:spcPts val="0"/>
                        </a:spcBef>
                        <a:spcAft>
                          <a:spcPts val="0"/>
                        </a:spcAft>
                      </a:pPr>
                      <a:r>
                        <a:rPr lang="en-NZ" sz="1400" b="0" dirty="0">
                          <a:solidFill>
                            <a:schemeClr val="tx1"/>
                          </a:solidFill>
                          <a:effectLst/>
                        </a:rPr>
                        <a:t>1988/1991</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Shlaer and Mellor</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Shlaer and Mellor  (1988, 1991)</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2977344324"/>
                  </a:ext>
                </a:extLst>
              </a:tr>
              <a:tr h="360235">
                <a:tc>
                  <a:txBody>
                    <a:bodyPr/>
                    <a:lstStyle/>
                    <a:p>
                      <a:pPr marL="0" marR="0">
                        <a:lnSpc>
                          <a:spcPct val="107000"/>
                        </a:lnSpc>
                        <a:spcBef>
                          <a:spcPts val="0"/>
                        </a:spcBef>
                        <a:spcAft>
                          <a:spcPts val="0"/>
                        </a:spcAft>
                      </a:pPr>
                      <a:r>
                        <a:rPr lang="en-NZ" sz="1400" b="0" dirty="0">
                          <a:solidFill>
                            <a:schemeClr val="tx1"/>
                          </a:solidFill>
                          <a:effectLst/>
                        </a:rPr>
                        <a:t>1990</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OOA/OOD  Object-oriented Analysis/Object-oriented Design</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Coad and </a:t>
                      </a:r>
                      <a:r>
                        <a:rPr lang="en-NZ" sz="1400" b="0" dirty="0" err="1">
                          <a:solidFill>
                            <a:schemeClr val="tx1"/>
                          </a:solidFill>
                          <a:effectLst/>
                        </a:rPr>
                        <a:t>Yourdan</a:t>
                      </a:r>
                      <a:r>
                        <a:rPr lang="en-NZ" sz="1400" b="0" dirty="0">
                          <a:solidFill>
                            <a:schemeClr val="tx1"/>
                          </a:solidFill>
                          <a:effectLst/>
                        </a:rPr>
                        <a:t> (1990)</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2120334003"/>
                  </a:ext>
                </a:extLst>
              </a:tr>
              <a:tr h="418320">
                <a:tc>
                  <a:txBody>
                    <a:bodyPr/>
                    <a:lstStyle/>
                    <a:p>
                      <a:pPr marL="0" marR="0">
                        <a:lnSpc>
                          <a:spcPct val="107000"/>
                        </a:lnSpc>
                        <a:spcBef>
                          <a:spcPts val="0"/>
                        </a:spcBef>
                        <a:spcAft>
                          <a:spcPts val="0"/>
                        </a:spcAft>
                      </a:pPr>
                      <a:r>
                        <a:rPr lang="en-NZ" sz="1400" b="0">
                          <a:solidFill>
                            <a:schemeClr val="tx1"/>
                          </a:solidFill>
                          <a:effectLst/>
                        </a:rPr>
                        <a:t>1990</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RDD (Responsibility Driven Development)</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err="1">
                          <a:solidFill>
                            <a:schemeClr val="tx1"/>
                          </a:solidFill>
                          <a:effectLst/>
                        </a:rPr>
                        <a:t>Wirfs</a:t>
                      </a:r>
                      <a:r>
                        <a:rPr lang="en-NZ" sz="1400" b="0" dirty="0">
                          <a:solidFill>
                            <a:schemeClr val="tx1"/>
                          </a:solidFill>
                          <a:effectLst/>
                        </a:rPr>
                        <a:t>-Brock, Wilkerson and Wiener (1990)</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4229223406"/>
                  </a:ext>
                </a:extLst>
              </a:tr>
              <a:tr h="209159">
                <a:tc>
                  <a:txBody>
                    <a:bodyPr/>
                    <a:lstStyle/>
                    <a:p>
                      <a:pPr marL="0" marR="0">
                        <a:lnSpc>
                          <a:spcPct val="107000"/>
                        </a:lnSpc>
                        <a:spcBef>
                          <a:spcPts val="0"/>
                        </a:spcBef>
                        <a:spcAft>
                          <a:spcPts val="0"/>
                        </a:spcAft>
                      </a:pPr>
                      <a:r>
                        <a:rPr lang="en-NZ" sz="1400" b="0">
                          <a:solidFill>
                            <a:schemeClr val="tx1"/>
                          </a:solidFill>
                          <a:effectLst/>
                        </a:rPr>
                        <a:t>1991</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err="1">
                          <a:solidFill>
                            <a:schemeClr val="tx1"/>
                          </a:solidFill>
                          <a:effectLst/>
                        </a:rPr>
                        <a:t>Booch’s</a:t>
                      </a:r>
                      <a:r>
                        <a:rPr lang="en-NZ" sz="1400" b="0" dirty="0">
                          <a:solidFill>
                            <a:schemeClr val="tx1"/>
                          </a:solidFill>
                          <a:effectLst/>
                        </a:rPr>
                        <a:t> method</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err="1">
                          <a:solidFill>
                            <a:schemeClr val="tx1"/>
                          </a:solidFill>
                          <a:effectLst/>
                        </a:rPr>
                        <a:t>Booch</a:t>
                      </a:r>
                      <a:r>
                        <a:rPr lang="en-NZ" sz="1400" b="0" dirty="0">
                          <a:solidFill>
                            <a:schemeClr val="tx1"/>
                          </a:solidFill>
                          <a:effectLst/>
                        </a:rPr>
                        <a:t> (1991)</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457299865"/>
                  </a:ext>
                </a:extLst>
              </a:tr>
              <a:tr h="209159">
                <a:tc>
                  <a:txBody>
                    <a:bodyPr/>
                    <a:lstStyle/>
                    <a:p>
                      <a:pPr marL="0" marR="0">
                        <a:lnSpc>
                          <a:spcPct val="107000"/>
                        </a:lnSpc>
                        <a:spcBef>
                          <a:spcPts val="0"/>
                        </a:spcBef>
                        <a:spcAft>
                          <a:spcPts val="0"/>
                        </a:spcAft>
                      </a:pPr>
                      <a:r>
                        <a:rPr lang="en-NZ" sz="1400" b="0" dirty="0">
                          <a:solidFill>
                            <a:schemeClr val="tx1"/>
                          </a:solidFill>
                          <a:effectLst/>
                        </a:rPr>
                        <a:t>1991</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SOMA</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Graham (1991)</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3355950314"/>
                  </a:ext>
                </a:extLst>
              </a:tr>
              <a:tr h="209159">
                <a:tc>
                  <a:txBody>
                    <a:bodyPr/>
                    <a:lstStyle/>
                    <a:p>
                      <a:pPr marL="0" marR="0">
                        <a:lnSpc>
                          <a:spcPct val="107000"/>
                        </a:lnSpc>
                        <a:spcBef>
                          <a:spcPts val="0"/>
                        </a:spcBef>
                        <a:spcAft>
                          <a:spcPts val="0"/>
                        </a:spcAft>
                      </a:pPr>
                      <a:r>
                        <a:rPr lang="en-NZ" sz="1400" b="0">
                          <a:solidFill>
                            <a:schemeClr val="tx1"/>
                          </a:solidFill>
                          <a:effectLst/>
                        </a:rPr>
                        <a:t>1991</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Synthesis</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Page-Jones (1991)</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812326542"/>
                  </a:ext>
                </a:extLst>
              </a:tr>
              <a:tr h="240453">
                <a:tc>
                  <a:txBody>
                    <a:bodyPr/>
                    <a:lstStyle/>
                    <a:p>
                      <a:pPr marL="0" marR="0">
                        <a:lnSpc>
                          <a:spcPct val="107000"/>
                        </a:lnSpc>
                        <a:spcBef>
                          <a:spcPts val="0"/>
                        </a:spcBef>
                        <a:spcAft>
                          <a:spcPts val="0"/>
                        </a:spcAft>
                      </a:pPr>
                      <a:r>
                        <a:rPr lang="en-NZ" sz="1400" b="0">
                          <a:solidFill>
                            <a:schemeClr val="tx1"/>
                          </a:solidFill>
                          <a:effectLst/>
                        </a:rPr>
                        <a:t>1991</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OMT (Object Modeling Technique)</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err="1">
                          <a:solidFill>
                            <a:schemeClr val="tx1"/>
                          </a:solidFill>
                          <a:effectLst/>
                        </a:rPr>
                        <a:t>Rumbaugh</a:t>
                      </a:r>
                      <a:r>
                        <a:rPr lang="en-NZ" sz="1400" b="0" dirty="0">
                          <a:solidFill>
                            <a:schemeClr val="tx1"/>
                          </a:solidFill>
                          <a:effectLst/>
                        </a:rPr>
                        <a:t>, </a:t>
                      </a:r>
                      <a:r>
                        <a:rPr lang="en-NZ" sz="1400" b="0" dirty="0" err="1">
                          <a:solidFill>
                            <a:schemeClr val="tx1"/>
                          </a:solidFill>
                          <a:effectLst/>
                        </a:rPr>
                        <a:t>Blaha</a:t>
                      </a:r>
                      <a:r>
                        <a:rPr lang="en-NZ" sz="1400" b="0" dirty="0">
                          <a:solidFill>
                            <a:schemeClr val="tx1"/>
                          </a:solidFill>
                          <a:effectLst/>
                        </a:rPr>
                        <a:t>, </a:t>
                      </a:r>
                      <a:r>
                        <a:rPr lang="en-NZ" sz="1400" b="0" dirty="0" err="1">
                          <a:solidFill>
                            <a:schemeClr val="tx1"/>
                          </a:solidFill>
                          <a:effectLst/>
                        </a:rPr>
                        <a:t>Premerlani</a:t>
                      </a:r>
                      <a:r>
                        <a:rPr lang="en-NZ" sz="1400" b="0" dirty="0">
                          <a:solidFill>
                            <a:schemeClr val="tx1"/>
                          </a:solidFill>
                          <a:effectLst/>
                        </a:rPr>
                        <a:t>, Eddy, &amp; </a:t>
                      </a:r>
                      <a:r>
                        <a:rPr lang="en-NZ" sz="1400" b="0" dirty="0" err="1">
                          <a:solidFill>
                            <a:schemeClr val="tx1"/>
                          </a:solidFill>
                          <a:effectLst/>
                        </a:rPr>
                        <a:t>Lorenson</a:t>
                      </a:r>
                      <a:r>
                        <a:rPr lang="en-NZ" sz="1400" b="0" dirty="0">
                          <a:solidFill>
                            <a:schemeClr val="tx1"/>
                          </a:solidFill>
                          <a:effectLst/>
                        </a:rPr>
                        <a:t>  (1991)</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946234500"/>
                  </a:ext>
                </a:extLst>
              </a:tr>
              <a:tr h="252812">
                <a:tc>
                  <a:txBody>
                    <a:bodyPr/>
                    <a:lstStyle/>
                    <a:p>
                      <a:pPr marL="0" marR="0">
                        <a:lnSpc>
                          <a:spcPct val="107000"/>
                        </a:lnSpc>
                        <a:spcBef>
                          <a:spcPts val="0"/>
                        </a:spcBef>
                        <a:spcAft>
                          <a:spcPts val="0"/>
                        </a:spcAft>
                      </a:pPr>
                      <a:r>
                        <a:rPr lang="en-NZ" sz="1400" b="0">
                          <a:solidFill>
                            <a:schemeClr val="tx1"/>
                          </a:solidFill>
                          <a:effectLst/>
                        </a:rPr>
                        <a:t>1992</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OSA (Object-oriented Analysis: a model-driven approach)</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err="1">
                          <a:solidFill>
                            <a:schemeClr val="tx1"/>
                          </a:solidFill>
                          <a:effectLst/>
                        </a:rPr>
                        <a:t>Embley</a:t>
                      </a:r>
                      <a:r>
                        <a:rPr lang="en-NZ" sz="1400" b="0" dirty="0">
                          <a:solidFill>
                            <a:schemeClr val="tx1"/>
                          </a:solidFill>
                          <a:effectLst/>
                        </a:rPr>
                        <a:t>, Kurtz, &amp; Woodfield  (1992) </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706856398"/>
                  </a:ext>
                </a:extLst>
              </a:tr>
              <a:tr h="209159">
                <a:tc>
                  <a:txBody>
                    <a:bodyPr/>
                    <a:lstStyle/>
                    <a:p>
                      <a:pPr marL="0" marR="0">
                        <a:lnSpc>
                          <a:spcPct val="107000"/>
                        </a:lnSpc>
                        <a:spcBef>
                          <a:spcPts val="0"/>
                        </a:spcBef>
                        <a:spcAft>
                          <a:spcPts val="0"/>
                        </a:spcAft>
                      </a:pPr>
                      <a:r>
                        <a:rPr lang="en-NZ" sz="1400" b="0">
                          <a:solidFill>
                            <a:schemeClr val="tx1"/>
                          </a:solidFill>
                          <a:effectLst/>
                        </a:rPr>
                        <a:t>1992</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Martin/Odell</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Martin and Odell (1992)</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3692511997"/>
                  </a:ext>
                </a:extLst>
              </a:tr>
              <a:tr h="271221">
                <a:tc>
                  <a:txBody>
                    <a:bodyPr/>
                    <a:lstStyle/>
                    <a:p>
                      <a:pPr marL="0" marR="0">
                        <a:lnSpc>
                          <a:spcPct val="107000"/>
                        </a:lnSpc>
                        <a:spcBef>
                          <a:spcPts val="0"/>
                        </a:spcBef>
                        <a:spcAft>
                          <a:spcPts val="0"/>
                        </a:spcAft>
                      </a:pPr>
                      <a:r>
                        <a:rPr lang="en-NZ" sz="1400" b="0">
                          <a:solidFill>
                            <a:schemeClr val="tx1"/>
                          </a:solidFill>
                          <a:effectLst/>
                        </a:rPr>
                        <a:t>1992</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Objectory/OOSE (use-case driven approach)</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Jacobson, </a:t>
                      </a:r>
                      <a:r>
                        <a:rPr lang="en-NZ" sz="1400" b="0" dirty="0" err="1">
                          <a:solidFill>
                            <a:schemeClr val="tx1"/>
                          </a:solidFill>
                          <a:effectLst/>
                        </a:rPr>
                        <a:t>Christerson</a:t>
                      </a:r>
                      <a:r>
                        <a:rPr lang="en-NZ" sz="1400" b="0" dirty="0">
                          <a:solidFill>
                            <a:schemeClr val="tx1"/>
                          </a:solidFill>
                          <a:effectLst/>
                        </a:rPr>
                        <a:t>, </a:t>
                      </a:r>
                      <a:r>
                        <a:rPr lang="en-NZ" sz="1400" b="0" dirty="0" err="1">
                          <a:solidFill>
                            <a:schemeClr val="tx1"/>
                          </a:solidFill>
                          <a:effectLst/>
                        </a:rPr>
                        <a:t>Jonsson</a:t>
                      </a:r>
                      <a:r>
                        <a:rPr lang="en-NZ" sz="1400" b="0" dirty="0">
                          <a:solidFill>
                            <a:schemeClr val="tx1"/>
                          </a:solidFill>
                          <a:effectLst/>
                        </a:rPr>
                        <a:t>, &amp; Overgaard (1992)</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726337476"/>
                  </a:ext>
                </a:extLst>
              </a:tr>
              <a:tr h="209159">
                <a:tc>
                  <a:txBody>
                    <a:bodyPr/>
                    <a:lstStyle/>
                    <a:p>
                      <a:pPr marL="0" marR="0">
                        <a:lnSpc>
                          <a:spcPct val="107000"/>
                        </a:lnSpc>
                        <a:spcBef>
                          <a:spcPts val="0"/>
                        </a:spcBef>
                        <a:spcAft>
                          <a:spcPts val="0"/>
                        </a:spcAft>
                      </a:pPr>
                      <a:r>
                        <a:rPr lang="en-NZ" sz="1400" b="0">
                          <a:solidFill>
                            <a:schemeClr val="tx1"/>
                          </a:solidFill>
                          <a:effectLst/>
                        </a:rPr>
                        <a:t>1992</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OBA</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Rubin and </a:t>
                      </a:r>
                      <a:r>
                        <a:rPr lang="en-NZ" sz="1400" b="0" dirty="0" err="1">
                          <a:solidFill>
                            <a:schemeClr val="tx1"/>
                          </a:solidFill>
                          <a:effectLst/>
                        </a:rPr>
                        <a:t>Godlberg</a:t>
                      </a:r>
                      <a:r>
                        <a:rPr lang="en-NZ" sz="1400" b="0" dirty="0">
                          <a:solidFill>
                            <a:schemeClr val="tx1"/>
                          </a:solidFill>
                          <a:effectLst/>
                        </a:rPr>
                        <a:t> (1992)</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532885717"/>
                  </a:ext>
                </a:extLst>
              </a:tr>
              <a:tr h="209159">
                <a:tc>
                  <a:txBody>
                    <a:bodyPr/>
                    <a:lstStyle/>
                    <a:p>
                      <a:pPr marL="0" marR="0">
                        <a:lnSpc>
                          <a:spcPct val="107000"/>
                        </a:lnSpc>
                        <a:spcBef>
                          <a:spcPts val="0"/>
                        </a:spcBef>
                        <a:spcAft>
                          <a:spcPts val="0"/>
                        </a:spcAft>
                      </a:pPr>
                      <a:r>
                        <a:rPr lang="en-NZ" sz="1400" b="0">
                          <a:solidFill>
                            <a:schemeClr val="tx1"/>
                          </a:solidFill>
                          <a:effectLst/>
                        </a:rPr>
                        <a:t>1993</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Firesmith’s method</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err="1">
                          <a:solidFill>
                            <a:schemeClr val="tx1"/>
                          </a:solidFill>
                          <a:effectLst/>
                        </a:rPr>
                        <a:t>Firesmith</a:t>
                      </a:r>
                      <a:r>
                        <a:rPr lang="en-NZ" sz="1400" b="0" dirty="0">
                          <a:solidFill>
                            <a:schemeClr val="tx1"/>
                          </a:solidFill>
                          <a:effectLst/>
                        </a:rPr>
                        <a:t> (1993)</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2705515286"/>
                  </a:ext>
                </a:extLst>
              </a:tr>
              <a:tr h="209159">
                <a:tc>
                  <a:txBody>
                    <a:bodyPr/>
                    <a:lstStyle/>
                    <a:p>
                      <a:pPr marL="0" marR="0">
                        <a:lnSpc>
                          <a:spcPct val="107000"/>
                        </a:lnSpc>
                        <a:spcBef>
                          <a:spcPts val="0"/>
                        </a:spcBef>
                        <a:spcAft>
                          <a:spcPts val="0"/>
                        </a:spcAft>
                      </a:pPr>
                      <a:r>
                        <a:rPr lang="en-NZ" sz="1400" b="0">
                          <a:solidFill>
                            <a:schemeClr val="tx1"/>
                          </a:solidFill>
                          <a:effectLst/>
                        </a:rPr>
                        <a:t>1993</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MeNtOr</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Object-Oriented Pty Ltd (1993)</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1917521492"/>
                  </a:ext>
                </a:extLst>
              </a:tr>
              <a:tr h="209159">
                <a:tc>
                  <a:txBody>
                    <a:bodyPr/>
                    <a:lstStyle/>
                    <a:p>
                      <a:pPr marL="0" marR="0">
                        <a:lnSpc>
                          <a:spcPct val="107000"/>
                        </a:lnSpc>
                        <a:spcBef>
                          <a:spcPts val="0"/>
                        </a:spcBef>
                        <a:spcAft>
                          <a:spcPts val="0"/>
                        </a:spcAft>
                      </a:pPr>
                      <a:r>
                        <a:rPr lang="en-NZ" sz="1400" b="0">
                          <a:solidFill>
                            <a:schemeClr val="tx1"/>
                          </a:solidFill>
                          <a:effectLst/>
                        </a:rPr>
                        <a:t>1994</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Fusion</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 Coleman, Arnold, &amp; </a:t>
                      </a:r>
                      <a:r>
                        <a:rPr lang="en-NZ" sz="1400" b="0" dirty="0" err="1">
                          <a:solidFill>
                            <a:schemeClr val="tx1"/>
                          </a:solidFill>
                          <a:effectLst/>
                        </a:rPr>
                        <a:t>Bodoff</a:t>
                      </a:r>
                      <a:r>
                        <a:rPr lang="en-NZ" sz="1400" b="0" dirty="0">
                          <a:solidFill>
                            <a:schemeClr val="tx1"/>
                          </a:solidFill>
                          <a:effectLst/>
                        </a:rPr>
                        <a:t> (1994)</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2723534181"/>
                  </a:ext>
                </a:extLst>
              </a:tr>
              <a:tr h="209159">
                <a:tc>
                  <a:txBody>
                    <a:bodyPr/>
                    <a:lstStyle/>
                    <a:p>
                      <a:pPr marL="0" marR="0">
                        <a:lnSpc>
                          <a:spcPct val="107000"/>
                        </a:lnSpc>
                        <a:spcBef>
                          <a:spcPts val="0"/>
                        </a:spcBef>
                        <a:spcAft>
                          <a:spcPts val="0"/>
                        </a:spcAft>
                      </a:pPr>
                      <a:r>
                        <a:rPr lang="en-NZ" sz="1400" b="0">
                          <a:solidFill>
                            <a:schemeClr val="tx1"/>
                          </a:solidFill>
                          <a:effectLst/>
                        </a:rPr>
                        <a:t>1994</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Syntropy</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Cook and Daniels (1994)</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1116958554"/>
                  </a:ext>
                </a:extLst>
              </a:tr>
              <a:tr h="209159">
                <a:tc>
                  <a:txBody>
                    <a:bodyPr/>
                    <a:lstStyle/>
                    <a:p>
                      <a:pPr marL="0" marR="0">
                        <a:lnSpc>
                          <a:spcPct val="107000"/>
                        </a:lnSpc>
                        <a:spcBef>
                          <a:spcPts val="0"/>
                        </a:spcBef>
                        <a:spcAft>
                          <a:spcPts val="0"/>
                        </a:spcAft>
                      </a:pPr>
                      <a:r>
                        <a:rPr lang="en-NZ" sz="1400" b="0">
                          <a:solidFill>
                            <a:schemeClr val="tx1"/>
                          </a:solidFill>
                          <a:effectLst/>
                        </a:rPr>
                        <a:t>1994</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MOSES</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Henderson-Sellers and Edwards   (1994)</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3246996782"/>
                  </a:ext>
                </a:extLst>
              </a:tr>
              <a:tr h="209159">
                <a:tc>
                  <a:txBody>
                    <a:bodyPr/>
                    <a:lstStyle/>
                    <a:p>
                      <a:pPr marL="0" marR="0">
                        <a:lnSpc>
                          <a:spcPct val="107000"/>
                        </a:lnSpc>
                        <a:spcBef>
                          <a:spcPts val="0"/>
                        </a:spcBef>
                        <a:spcAft>
                          <a:spcPts val="0"/>
                        </a:spcAft>
                      </a:pPr>
                      <a:r>
                        <a:rPr lang="en-NZ" sz="1400" b="0">
                          <a:solidFill>
                            <a:schemeClr val="tx1"/>
                          </a:solidFill>
                          <a:effectLst/>
                        </a:rPr>
                        <a:t>1994</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ROOM</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err="1">
                          <a:solidFill>
                            <a:schemeClr val="tx1"/>
                          </a:solidFill>
                          <a:effectLst/>
                        </a:rPr>
                        <a:t>Selic</a:t>
                      </a:r>
                      <a:r>
                        <a:rPr lang="en-NZ" sz="1400" b="0" dirty="0">
                          <a:solidFill>
                            <a:schemeClr val="tx1"/>
                          </a:solidFill>
                          <a:effectLst/>
                        </a:rPr>
                        <a:t>, </a:t>
                      </a:r>
                      <a:r>
                        <a:rPr lang="en-NZ" sz="1400" b="0" dirty="0" err="1">
                          <a:solidFill>
                            <a:schemeClr val="tx1"/>
                          </a:solidFill>
                          <a:effectLst/>
                        </a:rPr>
                        <a:t>Gullekson</a:t>
                      </a:r>
                      <a:r>
                        <a:rPr lang="en-NZ" sz="1400" b="0" dirty="0">
                          <a:solidFill>
                            <a:schemeClr val="tx1"/>
                          </a:solidFill>
                          <a:effectLst/>
                        </a:rPr>
                        <a:t>, and Ward (1994)</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1316375673"/>
                  </a:ext>
                </a:extLst>
              </a:tr>
              <a:tr h="209159">
                <a:tc>
                  <a:txBody>
                    <a:bodyPr/>
                    <a:lstStyle/>
                    <a:p>
                      <a:pPr marL="0" marR="0">
                        <a:lnSpc>
                          <a:spcPct val="107000"/>
                        </a:lnSpc>
                        <a:spcBef>
                          <a:spcPts val="0"/>
                        </a:spcBef>
                        <a:spcAft>
                          <a:spcPts val="0"/>
                        </a:spcAft>
                      </a:pPr>
                      <a:r>
                        <a:rPr lang="en-NZ" sz="1400" b="0">
                          <a:solidFill>
                            <a:schemeClr val="tx1"/>
                          </a:solidFill>
                          <a:effectLst/>
                        </a:rPr>
                        <a:t>1995</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BON</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Walden and </a:t>
                      </a:r>
                      <a:r>
                        <a:rPr lang="en-NZ" sz="1400" b="0" dirty="0" err="1">
                          <a:solidFill>
                            <a:schemeClr val="tx1"/>
                          </a:solidFill>
                          <a:effectLst/>
                        </a:rPr>
                        <a:t>Nerson</a:t>
                      </a:r>
                      <a:r>
                        <a:rPr lang="en-NZ" sz="1400" b="0" dirty="0">
                          <a:solidFill>
                            <a:schemeClr val="tx1"/>
                          </a:solidFill>
                          <a:effectLst/>
                        </a:rPr>
                        <a:t> (1995)</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2185974249"/>
                  </a:ext>
                </a:extLst>
              </a:tr>
              <a:tr h="209159">
                <a:tc>
                  <a:txBody>
                    <a:bodyPr/>
                    <a:lstStyle/>
                    <a:p>
                      <a:pPr marL="0" marR="0">
                        <a:lnSpc>
                          <a:spcPct val="107000"/>
                        </a:lnSpc>
                        <a:spcBef>
                          <a:spcPts val="0"/>
                        </a:spcBef>
                        <a:spcAft>
                          <a:spcPts val="0"/>
                        </a:spcAft>
                      </a:pPr>
                      <a:r>
                        <a:rPr lang="en-NZ" sz="1400" b="0">
                          <a:solidFill>
                            <a:schemeClr val="tx1"/>
                          </a:solidFill>
                          <a:effectLst/>
                        </a:rPr>
                        <a:t>1996</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OOram</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err="1">
                          <a:solidFill>
                            <a:schemeClr val="tx1"/>
                          </a:solidFill>
                          <a:effectLst/>
                        </a:rPr>
                        <a:t>Reenskaug</a:t>
                      </a:r>
                      <a:r>
                        <a:rPr lang="en-NZ" sz="1400" b="0" dirty="0">
                          <a:solidFill>
                            <a:schemeClr val="tx1"/>
                          </a:solidFill>
                          <a:effectLst/>
                        </a:rPr>
                        <a:t>, Wold, and </a:t>
                      </a:r>
                      <a:r>
                        <a:rPr lang="en-NZ" sz="1400" b="0" dirty="0" err="1">
                          <a:solidFill>
                            <a:schemeClr val="tx1"/>
                          </a:solidFill>
                          <a:effectLst/>
                        </a:rPr>
                        <a:t>Lehne</a:t>
                      </a:r>
                      <a:r>
                        <a:rPr lang="en-NZ" sz="1400" b="0" dirty="0">
                          <a:solidFill>
                            <a:schemeClr val="tx1"/>
                          </a:solidFill>
                          <a:effectLst/>
                        </a:rPr>
                        <a:t> (1996)</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2278565002"/>
                  </a:ext>
                </a:extLst>
              </a:tr>
              <a:tr h="209159">
                <a:tc>
                  <a:txBody>
                    <a:bodyPr/>
                    <a:lstStyle/>
                    <a:p>
                      <a:pPr marL="0" marR="0">
                        <a:lnSpc>
                          <a:spcPct val="107000"/>
                        </a:lnSpc>
                        <a:spcBef>
                          <a:spcPts val="0"/>
                        </a:spcBef>
                        <a:spcAft>
                          <a:spcPts val="0"/>
                        </a:spcAft>
                      </a:pPr>
                      <a:r>
                        <a:rPr lang="en-NZ" sz="1400" b="0">
                          <a:solidFill>
                            <a:schemeClr val="tx1"/>
                          </a:solidFill>
                          <a:effectLst/>
                        </a:rPr>
                        <a:t>1997</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OPEN </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Graham et al. (1997)</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154587936"/>
                  </a:ext>
                </a:extLst>
              </a:tr>
              <a:tr h="209159">
                <a:tc>
                  <a:txBody>
                    <a:bodyPr/>
                    <a:lstStyle/>
                    <a:p>
                      <a:pPr marL="0" marR="0">
                        <a:lnSpc>
                          <a:spcPct val="107000"/>
                        </a:lnSpc>
                        <a:spcBef>
                          <a:spcPts val="0"/>
                        </a:spcBef>
                        <a:spcAft>
                          <a:spcPts val="0"/>
                        </a:spcAft>
                      </a:pPr>
                      <a:r>
                        <a:rPr lang="en-NZ" sz="1400" b="0">
                          <a:solidFill>
                            <a:schemeClr val="tx1"/>
                          </a:solidFill>
                          <a:effectLst/>
                        </a:rPr>
                        <a:t>1999</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UP (Unified Process)</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Jacobson et al. (1999)</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127813791"/>
                  </a:ext>
                </a:extLst>
              </a:tr>
              <a:tr h="209159">
                <a:tc>
                  <a:txBody>
                    <a:bodyPr/>
                    <a:lstStyle/>
                    <a:p>
                      <a:pPr marL="0" marR="0">
                        <a:lnSpc>
                          <a:spcPct val="107000"/>
                        </a:lnSpc>
                        <a:spcBef>
                          <a:spcPts val="0"/>
                        </a:spcBef>
                        <a:spcAft>
                          <a:spcPts val="0"/>
                        </a:spcAft>
                      </a:pPr>
                      <a:r>
                        <a:rPr lang="en-NZ" sz="1400" b="0">
                          <a:solidFill>
                            <a:schemeClr val="tx1"/>
                          </a:solidFill>
                          <a:effectLst/>
                        </a:rPr>
                        <a:t>1999</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a:solidFill>
                            <a:schemeClr val="tx1"/>
                          </a:solidFill>
                          <a:effectLst/>
                        </a:rPr>
                        <a:t>Catalysis (for frameworks)</a:t>
                      </a:r>
                      <a:endParaRPr lang="en-GB" sz="1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tc>
                  <a:txBody>
                    <a:bodyPr/>
                    <a:lstStyle/>
                    <a:p>
                      <a:pPr marL="0" marR="0">
                        <a:lnSpc>
                          <a:spcPct val="107000"/>
                        </a:lnSpc>
                        <a:spcBef>
                          <a:spcPts val="0"/>
                        </a:spcBef>
                        <a:spcAft>
                          <a:spcPts val="0"/>
                        </a:spcAft>
                      </a:pPr>
                      <a:r>
                        <a:rPr lang="en-NZ" sz="1400" b="0" dirty="0">
                          <a:solidFill>
                            <a:schemeClr val="tx1"/>
                          </a:solidFill>
                          <a:effectLst/>
                        </a:rPr>
                        <a:t>D'Souza &amp; Wills (1999)</a:t>
                      </a:r>
                      <a:endParaRPr lang="en-GB" sz="1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985" marR="51985" marT="0" marB="0">
                    <a:solidFill>
                      <a:schemeClr val="accent5">
                        <a:lumMod val="20000"/>
                        <a:lumOff val="80000"/>
                      </a:schemeClr>
                    </a:solidFill>
                  </a:tcPr>
                </a:tc>
                <a:extLst>
                  <a:ext uri="{0D108BD9-81ED-4DB2-BD59-A6C34878D82A}">
                    <a16:rowId xmlns:a16="http://schemas.microsoft.com/office/drawing/2014/main" val="3963109089"/>
                  </a:ext>
                </a:extLst>
              </a:tr>
            </a:tbl>
          </a:graphicData>
        </a:graphic>
      </p:graphicFrame>
      <p:sp>
        <p:nvSpPr>
          <p:cNvPr id="5" name="Rectangle 1"/>
          <p:cNvSpPr>
            <a:spLocks noChangeArrowheads="1"/>
          </p:cNvSpPr>
          <p:nvPr/>
        </p:nvSpPr>
        <p:spPr bwMode="auto">
          <a:xfrm>
            <a:off x="260555" y="2854715"/>
            <a:ext cx="1637071"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Table 1 Object-oriented methods.  An expansion of the list published by Graham, Henderson-Sellers and </a:t>
            </a:r>
            <a:r>
              <a:rPr kumimoji="0" lang="en-NZ"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Younessi</a:t>
            </a:r>
            <a:r>
              <a:rPr kumimoji="0" lang="en-NZ"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(1997)</a:t>
            </a:r>
            <a:endParaRPr kumimoji="0" lang="en-GB"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NZ"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br>
            <a:endParaRPr kumimoji="0" lang="en-NZ" altLang="en-US" sz="1800" b="0" i="0" u="none" strike="noStrike" cap="none" normalizeH="0" baseline="0" dirty="0">
              <a:ln>
                <a:noFill/>
              </a:ln>
              <a:solidFill>
                <a:schemeClr val="tx1"/>
              </a:solidFill>
              <a:effectLst/>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36859725"/>
      </p:ext>
    </p:extLst>
  </p:cSld>
  <p:clrMapOvr>
    <a:masterClrMapping/>
  </p:clrMapOvr>
  <mc:AlternateContent xmlns:mc="http://schemas.openxmlformats.org/markup-compatibility/2006" xmlns:p14="http://schemas.microsoft.com/office/powerpoint/2010/main">
    <mc:Choice Requires="p14">
      <p:transition spd="slow" p14:dur="2000" advTm="37804"/>
    </mc:Choice>
    <mc:Fallback xmlns="">
      <p:transition spd="slow" advTm="37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UML</a:t>
            </a:r>
            <a:endParaRPr lang="en-GB" dirty="0"/>
          </a:p>
        </p:txBody>
      </p:sp>
      <p:sp>
        <p:nvSpPr>
          <p:cNvPr id="3" name="Content Placeholder 2"/>
          <p:cNvSpPr>
            <a:spLocks noGrp="1"/>
          </p:cNvSpPr>
          <p:nvPr>
            <p:ph idx="1"/>
          </p:nvPr>
        </p:nvSpPr>
        <p:spPr/>
        <p:txBody>
          <a:bodyPr>
            <a:normAutofit/>
          </a:bodyPr>
          <a:lstStyle/>
          <a:p>
            <a:r>
              <a:rPr lang="en-NZ" dirty="0"/>
              <a:t>These methodologies used early versions of the Unified Modeling Language (UML)</a:t>
            </a:r>
          </a:p>
          <a:p>
            <a:r>
              <a:rPr lang="en-NZ" dirty="0"/>
              <a:t>All used </a:t>
            </a:r>
            <a:r>
              <a:rPr lang="en-NZ" i="1" dirty="0"/>
              <a:t>iterative</a:t>
            </a:r>
            <a:r>
              <a:rPr lang="en-NZ" dirty="0"/>
              <a:t> and </a:t>
            </a:r>
            <a:r>
              <a:rPr lang="en-NZ" i="1" dirty="0"/>
              <a:t>incremental</a:t>
            </a:r>
            <a:r>
              <a:rPr lang="en-NZ" dirty="0"/>
              <a:t> development</a:t>
            </a:r>
          </a:p>
          <a:p>
            <a:r>
              <a:rPr lang="en-NZ" dirty="0"/>
              <a:t>Iterative (repeating)</a:t>
            </a:r>
          </a:p>
          <a:p>
            <a:r>
              <a:rPr lang="en-NZ" dirty="0"/>
              <a:t>Incremental (small steps)</a:t>
            </a:r>
          </a:p>
          <a:p>
            <a:r>
              <a:rPr lang="en-NZ" dirty="0"/>
              <a:t>Iterative and incremental</a:t>
            </a:r>
          </a:p>
          <a:p>
            <a:pPr lvl="1"/>
            <a:r>
              <a:rPr lang="en-NZ" dirty="0"/>
              <a:t>developing a system in small repeating steps</a:t>
            </a:r>
          </a:p>
          <a:p>
            <a:pPr lvl="1"/>
            <a:r>
              <a:rPr lang="en-NZ" dirty="0"/>
              <a:t>at each step some requirements are analysed, designed, coded, and tested</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8840928"/>
      </p:ext>
    </p:extLst>
  </p:cSld>
  <p:clrMapOvr>
    <a:masterClrMapping/>
  </p:clrMapOvr>
  <mc:AlternateContent xmlns:mc="http://schemas.openxmlformats.org/markup-compatibility/2006" xmlns:p14="http://schemas.microsoft.com/office/powerpoint/2010/main">
    <mc:Choice Requires="p14">
      <p:transition spd="slow" p14:dur="2000" advTm="44166"/>
    </mc:Choice>
    <mc:Fallback xmlns="">
      <p:transition spd="slow" advTm="4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RUP: </a:t>
            </a:r>
            <a:r>
              <a:rPr lang="en-US" sz="3600" b="1" dirty="0"/>
              <a:t>The IBM Rational Unified Software Development Process</a:t>
            </a:r>
            <a:br>
              <a:rPr lang="en-GB" sz="3600" b="1" dirty="0"/>
            </a:br>
            <a:endParaRPr lang="en-GB" dirty="0"/>
          </a:p>
        </p:txBody>
      </p:sp>
      <p:sp>
        <p:nvSpPr>
          <p:cNvPr id="3" name="Content Placeholder 2"/>
          <p:cNvSpPr>
            <a:spLocks noGrp="1"/>
          </p:cNvSpPr>
          <p:nvPr>
            <p:ph idx="1"/>
          </p:nvPr>
        </p:nvSpPr>
        <p:spPr/>
        <p:txBody>
          <a:bodyPr>
            <a:normAutofit lnSpcReduction="10000"/>
          </a:bodyPr>
          <a:lstStyle/>
          <a:p>
            <a:r>
              <a:rPr lang="en-NZ" dirty="0"/>
              <a:t>Rational Unified Process or RUP, is one of the most popular methodologies</a:t>
            </a:r>
            <a:endParaRPr lang="en-GB" dirty="0"/>
          </a:p>
          <a:p>
            <a:r>
              <a:rPr lang="en-NZ" dirty="0"/>
              <a:t>In the 1990s, Rational Corporation hired three people who were working on different methodologies in Europe and the USA. Together these “three amigos” developed early versions of UML and RUP (Jacobson et al., 1999)</a:t>
            </a:r>
          </a:p>
          <a:p>
            <a:r>
              <a:rPr lang="en-NZ" dirty="0"/>
              <a:t>IBM merged with Rational Corporation, RUP became the IBM Rational Unified Process</a:t>
            </a:r>
          </a:p>
          <a:p>
            <a:r>
              <a:rPr lang="en-NZ" dirty="0"/>
              <a:t>IBM Rational describes RUP as “</a:t>
            </a:r>
            <a:r>
              <a:rPr lang="en-NZ" i="1" dirty="0"/>
              <a:t>a comprehensive process framework that provides industry-tested practices for software and systems delivery and implementation and for effective project management</a:t>
            </a:r>
            <a:r>
              <a:rPr lang="en-NZ" dirty="0"/>
              <a:t>”. </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50707833"/>
      </p:ext>
    </p:extLst>
  </p:cSld>
  <p:clrMapOvr>
    <a:masterClrMapping/>
  </p:clrMapOvr>
  <mc:AlternateContent xmlns:mc="http://schemas.openxmlformats.org/markup-compatibility/2006" xmlns:p14="http://schemas.microsoft.com/office/powerpoint/2010/main">
    <mc:Choice Requires="p14">
      <p:transition spd="slow" p14:dur="2000" advTm="73049"/>
    </mc:Choice>
    <mc:Fallback xmlns="">
      <p:transition spd="slow" advTm="7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RUP </a:t>
            </a:r>
          </a:p>
        </p:txBody>
      </p:sp>
      <p:sp>
        <p:nvSpPr>
          <p:cNvPr id="3" name="Content Placeholder 2"/>
          <p:cNvSpPr>
            <a:spLocks noGrp="1"/>
          </p:cNvSpPr>
          <p:nvPr>
            <p:ph idx="1"/>
          </p:nvPr>
        </p:nvSpPr>
        <p:spPr/>
        <p:txBody>
          <a:bodyPr/>
          <a:lstStyle/>
          <a:p>
            <a:pPr marL="0" indent="0">
              <a:buNone/>
            </a:pPr>
            <a:r>
              <a:rPr lang="en-NZ" dirty="0"/>
              <a:t>The creators of RUP describe this methodology in a paper they wrote in 2001</a:t>
            </a:r>
          </a:p>
          <a:p>
            <a:pPr marL="0" indent="0">
              <a:buNone/>
            </a:pPr>
            <a:r>
              <a:rPr lang="en-NZ" dirty="0"/>
              <a:t>They describe the methodology as </a:t>
            </a:r>
          </a:p>
          <a:p>
            <a:pPr lvl="1"/>
            <a:r>
              <a:rPr lang="en-NZ" b="1" dirty="0"/>
              <a:t>use-case driven</a:t>
            </a:r>
          </a:p>
          <a:p>
            <a:pPr lvl="1"/>
            <a:r>
              <a:rPr lang="en-NZ" b="1" dirty="0"/>
              <a:t>architecture centric</a:t>
            </a:r>
          </a:p>
          <a:p>
            <a:pPr lvl="1"/>
            <a:r>
              <a:rPr lang="en-NZ" b="1" dirty="0"/>
              <a:t>iterative, and incremental</a:t>
            </a:r>
            <a:endParaRPr lang="en-NZ" dirty="0"/>
          </a:p>
          <a:p>
            <a:pPr marL="0" indent="0">
              <a:buNone/>
            </a:pPr>
            <a:r>
              <a:rPr lang="en-NZ" dirty="0"/>
              <a:t>(the full paper is on Moodle next to this PowerPoint file. The paper is for your interest and will not be assessed)</a:t>
            </a:r>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62041111"/>
      </p:ext>
    </p:extLst>
  </p:cSld>
  <p:clrMapOvr>
    <a:masterClrMapping/>
  </p:clrMapOvr>
  <mc:AlternateContent xmlns:mc="http://schemas.openxmlformats.org/markup-compatibility/2006" xmlns:p14="http://schemas.microsoft.com/office/powerpoint/2010/main">
    <mc:Choice Requires="p14">
      <p:transition spd="slow" p14:dur="2000" advTm="27397"/>
    </mc:Choice>
    <mc:Fallback xmlns="">
      <p:transition spd="slow" advTm="27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RUP</a:t>
            </a:r>
            <a:endParaRPr lang="en-GB" dirty="0"/>
          </a:p>
        </p:txBody>
      </p:sp>
      <p:sp>
        <p:nvSpPr>
          <p:cNvPr id="3" name="Content Placeholder 2"/>
          <p:cNvSpPr>
            <a:spLocks noGrp="1"/>
          </p:cNvSpPr>
          <p:nvPr>
            <p:ph idx="1"/>
          </p:nvPr>
        </p:nvSpPr>
        <p:spPr/>
        <p:txBody>
          <a:bodyPr>
            <a:normAutofit/>
          </a:bodyPr>
          <a:lstStyle/>
          <a:p>
            <a:pPr marL="0" indent="0">
              <a:buNone/>
            </a:pPr>
            <a:r>
              <a:rPr lang="en-NZ" b="1" i="1" dirty="0"/>
              <a:t>Use case driven</a:t>
            </a:r>
            <a:endParaRPr lang="en-NZ" b="1" dirty="0"/>
          </a:p>
          <a:p>
            <a:r>
              <a:rPr lang="en-NZ" dirty="0"/>
              <a:t>This means that use cases provide an organising framework for development.  </a:t>
            </a:r>
          </a:p>
          <a:p>
            <a:r>
              <a:rPr lang="en-NZ" dirty="0"/>
              <a:t>Use case models are used to capture and organise requirements, organise the system architecture, guide software development (as each one is implemented in code), and to develop test cases.  </a:t>
            </a:r>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61667919"/>
      </p:ext>
    </p:extLst>
  </p:cSld>
  <p:clrMapOvr>
    <a:masterClrMapping/>
  </p:clrMapOvr>
  <mc:AlternateContent xmlns:mc="http://schemas.openxmlformats.org/markup-compatibility/2006" xmlns:p14="http://schemas.microsoft.com/office/powerpoint/2010/main">
    <mc:Choice Requires="p14">
      <p:transition spd="slow" p14:dur="2000" advTm="33030"/>
    </mc:Choice>
    <mc:Fallback xmlns="">
      <p:transition spd="slow" advTm="33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RUP</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NZ" b="1" i="1" dirty="0"/>
              <a:t>Architecture-centric</a:t>
            </a:r>
            <a:r>
              <a:rPr lang="en-NZ" dirty="0"/>
              <a:t>. </a:t>
            </a:r>
          </a:p>
          <a:p>
            <a:r>
              <a:rPr lang="en-NZ" dirty="0"/>
              <a:t>This means that the architecture of the system is a set of views of the system. </a:t>
            </a:r>
          </a:p>
          <a:p>
            <a:r>
              <a:rPr lang="en-NZ" dirty="0"/>
              <a:t>UML is useful for taking these different perspectives because it provides different models giving different views of the system</a:t>
            </a:r>
          </a:p>
          <a:p>
            <a:r>
              <a:rPr lang="en-NZ" dirty="0"/>
              <a:t>This allows the overall system to be understood in different ways  </a:t>
            </a:r>
          </a:p>
          <a:p>
            <a:r>
              <a:rPr lang="en-NZ" dirty="0"/>
              <a:t>Architecture is designed taking into consideration the system platform (operating system, computer architecture, DBMS, network protocols etc.), deployment considerations, legacy systems, and non-functional requirements (such as performance and reliability), and includes existing reusable components. </a:t>
            </a:r>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01040373"/>
      </p:ext>
    </p:extLst>
  </p:cSld>
  <p:clrMapOvr>
    <a:masterClrMapping/>
  </p:clrMapOvr>
  <mc:AlternateContent xmlns:mc="http://schemas.openxmlformats.org/markup-compatibility/2006" xmlns:p14="http://schemas.microsoft.com/office/powerpoint/2010/main">
    <mc:Choice Requires="p14">
      <p:transition spd="slow" p14:dur="2000" advTm="111472"/>
    </mc:Choice>
    <mc:Fallback xmlns="">
      <p:transition spd="slow" advTm="111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RUP</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NZ" b="1" i="1" dirty="0"/>
              <a:t>Iterative and incremental</a:t>
            </a:r>
            <a:endParaRPr lang="en-NZ" i="1" dirty="0"/>
          </a:p>
          <a:p>
            <a:r>
              <a:rPr lang="en-NZ" dirty="0"/>
              <a:t>RUP has a controlled iterative (repeating) process and development is incremental (in steps).</a:t>
            </a:r>
          </a:p>
          <a:p>
            <a:r>
              <a:rPr lang="en-NZ" dirty="0"/>
              <a:t>Each iteration is like a mini-project; within each iteration, the developers identify and specify in detail the relevant use cases for development into code. </a:t>
            </a:r>
          </a:p>
          <a:p>
            <a:r>
              <a:rPr lang="en-NZ" dirty="0"/>
              <a:t>Iterative and incremental development is used because the authors of the methodology believe it is not possible to understand and define all user requirements at the start of a project. </a:t>
            </a:r>
          </a:p>
          <a:p>
            <a:r>
              <a:rPr lang="en-NZ" dirty="0"/>
              <a:t>Figure 1 shows the how iterations are organised in RUP. </a:t>
            </a:r>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47995252"/>
      </p:ext>
    </p:extLst>
  </p:cSld>
  <p:clrMapOvr>
    <a:masterClrMapping/>
  </p:clrMapOvr>
  <mc:AlternateContent xmlns:mc="http://schemas.openxmlformats.org/markup-compatibility/2006" xmlns:p14="http://schemas.microsoft.com/office/powerpoint/2010/main">
    <mc:Choice Requires="p14">
      <p:transition spd="slow" p14:dur="2000" advTm="61172"/>
    </mc:Choice>
    <mc:Fallback xmlns="">
      <p:transition spd="slow" advTm="61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1958</Words>
  <Application>Microsoft Office PowerPoint</Application>
  <PresentationFormat>Widescreen</PresentationFormat>
  <Paragraphs>207</Paragraphs>
  <Slides>18</Slides>
  <Notes>0</Notes>
  <HiddenSlides>2</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The Object-Oriented Approach</vt:lpstr>
      <vt:lpstr>The Object-Oriented Methodologies </vt:lpstr>
      <vt:lpstr>PowerPoint Presentation</vt:lpstr>
      <vt:lpstr>UML</vt:lpstr>
      <vt:lpstr> RUP: The IBM Rational Unified Software Development Process </vt:lpstr>
      <vt:lpstr>RUP </vt:lpstr>
      <vt:lpstr>RUP</vt:lpstr>
      <vt:lpstr>RUP</vt:lpstr>
      <vt:lpstr>RUP</vt:lpstr>
      <vt:lpstr>PowerPoint Presentation</vt:lpstr>
      <vt:lpstr>RUP</vt:lpstr>
      <vt:lpstr>RUP</vt:lpstr>
      <vt:lpstr>PowerPoint Presentation</vt:lpstr>
      <vt:lpstr>UML</vt:lpstr>
      <vt:lpstr>The current UML standard has 12 diagrams</vt:lpstr>
      <vt:lpstr>End</vt:lpstr>
      <vt:lpstr>PowerPoint Presentation</vt:lpstr>
      <vt:lpstr>References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Waterfall, Spiral, and OO approaches</dc:title>
  <dc:creator>Diane Strode</dc:creator>
  <cp:lastModifiedBy>Diane Strode</cp:lastModifiedBy>
  <cp:revision>16</cp:revision>
  <dcterms:created xsi:type="dcterms:W3CDTF">2020-03-23T00:42:22Z</dcterms:created>
  <dcterms:modified xsi:type="dcterms:W3CDTF">2022-09-22T00:56:03Z</dcterms:modified>
</cp:coreProperties>
</file>