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4" r:id="rId2"/>
  </p:sldMasterIdLst>
  <p:notesMasterIdLst>
    <p:notesMasterId r:id="rId34"/>
  </p:notesMasterIdLst>
  <p:handoutMasterIdLst>
    <p:handoutMasterId r:id="rId35"/>
  </p:handoutMasterIdLst>
  <p:sldIdLst>
    <p:sldId id="256" r:id="rId3"/>
    <p:sldId id="258" r:id="rId4"/>
    <p:sldId id="283" r:id="rId5"/>
    <p:sldId id="260" r:id="rId6"/>
    <p:sldId id="278" r:id="rId7"/>
    <p:sldId id="261" r:id="rId8"/>
    <p:sldId id="268" r:id="rId9"/>
    <p:sldId id="262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76" r:id="rId20"/>
    <p:sldId id="277" r:id="rId21"/>
    <p:sldId id="279" r:id="rId22"/>
    <p:sldId id="280" r:id="rId23"/>
    <p:sldId id="281" r:id="rId24"/>
    <p:sldId id="282" r:id="rId25"/>
    <p:sldId id="264" r:id="rId26"/>
    <p:sldId id="271" r:id="rId27"/>
    <p:sldId id="265" r:id="rId28"/>
    <p:sldId id="266" r:id="rId29"/>
    <p:sldId id="272" r:id="rId30"/>
    <p:sldId id="273" r:id="rId31"/>
    <p:sldId id="274" r:id="rId32"/>
    <p:sldId id="27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080" autoAdjust="0"/>
  </p:normalViewPr>
  <p:slideViewPr>
    <p:cSldViewPr>
      <p:cViewPr varScale="1">
        <p:scale>
          <a:sx n="62" d="100"/>
          <a:sy n="62" d="100"/>
        </p:scale>
        <p:origin x="2050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mid Mahroeian" userId="c4bc1607-eb7f-4254-8d7b-902ad2f47250" providerId="ADAL" clId="{BBC2E8E0-8320-4074-8AE1-ADF6C998E467}"/>
    <pc:docChg chg="custSel modSld">
      <pc:chgData name="Hamid Mahroeian" userId="c4bc1607-eb7f-4254-8d7b-902ad2f47250" providerId="ADAL" clId="{BBC2E8E0-8320-4074-8AE1-ADF6C998E467}" dt="2024-02-27T04:29:09.714" v="2" actId="478"/>
      <pc:docMkLst>
        <pc:docMk/>
      </pc:docMkLst>
      <pc:sldChg chg="delSp modSp mod">
        <pc:chgData name="Hamid Mahroeian" userId="c4bc1607-eb7f-4254-8d7b-902ad2f47250" providerId="ADAL" clId="{BBC2E8E0-8320-4074-8AE1-ADF6C998E467}" dt="2024-02-27T04:29:09.714" v="2" actId="478"/>
        <pc:sldMkLst>
          <pc:docMk/>
          <pc:sldMk cId="71544802" sldId="256"/>
        </pc:sldMkLst>
        <pc:spChg chg="mod">
          <ac:chgData name="Hamid Mahroeian" userId="c4bc1607-eb7f-4254-8d7b-902ad2f47250" providerId="ADAL" clId="{BBC2E8E0-8320-4074-8AE1-ADF6C998E467}" dt="2024-02-27T04:28:59.050" v="0" actId="20577"/>
          <ac:spMkLst>
            <pc:docMk/>
            <pc:sldMk cId="71544802" sldId="256"/>
            <ac:spMk id="2" creationId="{00000000-0000-0000-0000-000000000000}"/>
          </ac:spMkLst>
        </pc:spChg>
        <pc:spChg chg="del">
          <ac:chgData name="Hamid Mahroeian" userId="c4bc1607-eb7f-4254-8d7b-902ad2f47250" providerId="ADAL" clId="{BBC2E8E0-8320-4074-8AE1-ADF6C998E467}" dt="2024-02-27T04:29:02.165" v="1" actId="478"/>
          <ac:spMkLst>
            <pc:docMk/>
            <pc:sldMk cId="71544802" sldId="256"/>
            <ac:spMk id="8" creationId="{3DFC1C3E-2942-583F-F716-D9124EFD39B4}"/>
          </ac:spMkLst>
        </pc:spChg>
        <pc:spChg chg="del">
          <ac:chgData name="Hamid Mahroeian" userId="c4bc1607-eb7f-4254-8d7b-902ad2f47250" providerId="ADAL" clId="{BBC2E8E0-8320-4074-8AE1-ADF6C998E467}" dt="2024-02-27T04:29:09.714" v="2" actId="478"/>
          <ac:spMkLst>
            <pc:docMk/>
            <pc:sldMk cId="71544802" sldId="256"/>
            <ac:spMk id="10" creationId="{F2B4BB94-4DA0-48E7-265F-A55590179747}"/>
          </ac:spMkLst>
        </pc:spChg>
      </pc:sldChg>
    </pc:docChg>
  </pc:docChgLst>
  <pc:docChgLst>
    <pc:chgData name="Hamid Mahroeian" userId="c4bc1607-eb7f-4254-8d7b-902ad2f47250" providerId="ADAL" clId="{8DC6A1CF-EBD1-4AC7-831A-715C8D17C5FD}"/>
    <pc:docChg chg="custSel modSld">
      <pc:chgData name="Hamid Mahroeian" userId="c4bc1607-eb7f-4254-8d7b-902ad2f47250" providerId="ADAL" clId="{8DC6A1CF-EBD1-4AC7-831A-715C8D17C5FD}" dt="2022-04-04T03:10:05.475" v="2"/>
      <pc:docMkLst>
        <pc:docMk/>
      </pc:docMkLst>
      <pc:sldChg chg="addSp modSp mod modMedia modClrScheme chgLayout">
        <pc:chgData name="Hamid Mahroeian" userId="c4bc1607-eb7f-4254-8d7b-902ad2f47250" providerId="ADAL" clId="{8DC6A1CF-EBD1-4AC7-831A-715C8D17C5FD}" dt="2022-04-04T03:10:05.475" v="2"/>
        <pc:sldMkLst>
          <pc:docMk/>
          <pc:sldMk cId="71544802" sldId="256"/>
        </pc:sldMkLst>
        <pc:spChg chg="mod">
          <ac:chgData name="Hamid Mahroeian" userId="c4bc1607-eb7f-4254-8d7b-902ad2f47250" providerId="ADAL" clId="{8DC6A1CF-EBD1-4AC7-831A-715C8D17C5FD}" dt="2022-04-04T03:10:04.450" v="0" actId="26606"/>
          <ac:spMkLst>
            <pc:docMk/>
            <pc:sldMk cId="71544802" sldId="256"/>
            <ac:spMk id="2" creationId="{00000000-0000-0000-0000-000000000000}"/>
          </ac:spMkLst>
        </pc:spChg>
        <pc:spChg chg="add mod">
          <ac:chgData name="Hamid Mahroeian" userId="c4bc1607-eb7f-4254-8d7b-902ad2f47250" providerId="ADAL" clId="{8DC6A1CF-EBD1-4AC7-831A-715C8D17C5FD}" dt="2022-04-04T03:10:04.450" v="0" actId="26606"/>
          <ac:spMkLst>
            <pc:docMk/>
            <pc:sldMk cId="71544802" sldId="256"/>
            <ac:spMk id="8" creationId="{3DFC1C3E-2942-583F-F716-D9124EFD39B4}"/>
          </ac:spMkLst>
        </pc:spChg>
        <pc:spChg chg="add mod">
          <ac:chgData name="Hamid Mahroeian" userId="c4bc1607-eb7f-4254-8d7b-902ad2f47250" providerId="ADAL" clId="{8DC6A1CF-EBD1-4AC7-831A-715C8D17C5FD}" dt="2022-04-04T03:10:04.450" v="0" actId="26606"/>
          <ac:spMkLst>
            <pc:docMk/>
            <pc:sldMk cId="71544802" sldId="256"/>
            <ac:spMk id="10" creationId="{F2B4BB94-4DA0-48E7-265F-A55590179747}"/>
          </ac:spMkLst>
        </pc:spChg>
        <pc:picChg chg="add mod">
          <ac:chgData name="Hamid Mahroeian" userId="c4bc1607-eb7f-4254-8d7b-902ad2f47250" providerId="ADAL" clId="{8DC6A1CF-EBD1-4AC7-831A-715C8D17C5FD}" dt="2022-04-04T03:10:05.475" v="2"/>
          <ac:picMkLst>
            <pc:docMk/>
            <pc:sldMk cId="71544802" sldId="256"/>
            <ac:picMk id="4" creationId="{A0A67144-6DC0-E885-2375-FB06FFC372D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Microsoft Word 2010 Lesson 1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142DA-9AA4-4615-BD0B-E8E2B104B78F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957CA4-4244-45E9-8292-D44EDE1D0B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9455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Microsoft Word 2010 Lesson 1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C8FC1-0398-46C9-A10F-AAC842720752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C5B33-0008-4FE0-800A-125FD8F04B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7142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C5B33-0008-4FE0-800A-125FD8F04BA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888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9700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6757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1622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6487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1352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200">
                <a:latin typeface="Arial" charset="0"/>
              </a:rPr>
              <a:t>5.01 Database Fundamentals</a:t>
            </a:r>
          </a:p>
        </p:txBody>
      </p:sp>
      <p:sp>
        <p:nvSpPr>
          <p:cNvPr id="2970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6757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1622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6487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1352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BA656FA-D9E3-4AE8-9F1F-3DAF2237572F}" type="slidenum">
              <a:rPr lang="en-US" sz="1200">
                <a:latin typeface="Arial" charset="0"/>
              </a:rPr>
              <a:pPr eaLnBrk="1" hangingPunct="1"/>
              <a:t>16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188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4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6757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1622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6487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1352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200">
                <a:latin typeface="Arial" charset="0"/>
              </a:rPr>
              <a:t>5.01 Database Fundamentals</a:t>
            </a:r>
          </a:p>
        </p:txBody>
      </p:sp>
      <p:sp>
        <p:nvSpPr>
          <p:cNvPr id="307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6757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1622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6487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1352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A9208B4-F8B2-4556-B934-F43469A75D2F}" type="slidenum">
              <a:rPr lang="en-US" sz="1200">
                <a:latin typeface="Arial" charset="0"/>
              </a:rPr>
              <a:pPr eaLnBrk="1" hangingPunct="1"/>
              <a:t>17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712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6757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1622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6487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1352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200">
                <a:latin typeface="Arial" charset="0"/>
              </a:rPr>
              <a:t>5.01 Database Fundamentals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6757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1622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6487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1352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BD6E30E3-1518-47C0-9761-FD55DD30D598}" type="slidenum">
              <a:rPr lang="en-US" sz="1200">
                <a:latin typeface="Arial" charset="0"/>
              </a:rPr>
              <a:pPr eaLnBrk="1" hangingPunct="1"/>
              <a:t>3</a:t>
            </a:fld>
            <a:endParaRPr lang="en-US" sz="1200">
              <a:latin typeface="Arial" charset="0"/>
            </a:endParaRPr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20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6757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1622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6487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1352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200">
                <a:latin typeface="Arial" charset="0"/>
              </a:rPr>
              <a:t>5.01 Database Fundamentals</a:t>
            </a:r>
          </a:p>
        </p:txBody>
      </p:sp>
      <p:sp>
        <p:nvSpPr>
          <p:cNvPr id="2253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6757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1622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6487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1352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7C82839F-2B76-4CAA-AD7B-7F79E0E01BC4}" type="slidenum">
              <a:rPr lang="en-US" sz="1200">
                <a:latin typeface="Arial" charset="0"/>
              </a:rPr>
              <a:pPr eaLnBrk="1" hangingPunct="1"/>
              <a:t>9</a:t>
            </a:fld>
            <a:endParaRPr lang="en-US" sz="1200">
              <a:latin typeface="Arial" charset="0"/>
            </a:endParaRPr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4325" indent="-224325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69036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6757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1622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6487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1352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200">
                <a:latin typeface="Arial" charset="0"/>
              </a:rPr>
              <a:t>5.01 Database Fundamentals</a:t>
            </a:r>
          </a:p>
        </p:txBody>
      </p:sp>
      <p:sp>
        <p:nvSpPr>
          <p:cNvPr id="2355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6757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1622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6487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1352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34053EF9-28CC-49A9-A865-785B8D8BCCE9}" type="slidenum">
              <a:rPr lang="en-US" sz="1200">
                <a:latin typeface="Arial" charset="0"/>
              </a:rPr>
              <a:pPr eaLnBrk="1" hangingPunct="1"/>
              <a:t>10</a:t>
            </a:fld>
            <a:endParaRPr lang="en-US" sz="1200">
              <a:latin typeface="Arial" charset="0"/>
            </a:endParaRPr>
          </a:p>
        </p:txBody>
      </p:sp>
      <p:sp>
        <p:nvSpPr>
          <p:cNvPr id="235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Aft>
                <a:spcPct val="7500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78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6757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1622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6487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1352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200">
                <a:latin typeface="Arial" charset="0"/>
              </a:rPr>
              <a:t>5.01 Database Fundamentals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6757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1622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6487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1352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6E92CE0-7089-4689-8599-130FA481AD24}" type="slidenum">
              <a:rPr lang="en-US" sz="1200">
                <a:latin typeface="Arial" charset="0"/>
              </a:rPr>
              <a:pPr eaLnBrk="1" hangingPunct="1"/>
              <a:t>11</a:t>
            </a:fld>
            <a:endParaRPr lang="en-US" sz="1200">
              <a:latin typeface="Arial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45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6757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1622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6487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1352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200">
                <a:latin typeface="Arial" charset="0"/>
              </a:rPr>
              <a:t>5.01 Database Fundamentals</a:t>
            </a:r>
          </a:p>
        </p:txBody>
      </p:sp>
      <p:sp>
        <p:nvSpPr>
          <p:cNvPr id="2560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6757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1622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6487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1352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47A7A7A9-D1CC-4FE4-AAF9-E67BA4AC143C}" type="slidenum">
              <a:rPr lang="en-US" sz="1200">
                <a:latin typeface="Arial" charset="0"/>
              </a:rPr>
              <a:pPr eaLnBrk="1" hangingPunct="1"/>
              <a:t>12</a:t>
            </a:fld>
            <a:endParaRPr lang="en-US" sz="1200">
              <a:latin typeface="Arial" charset="0"/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913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6628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6757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1622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6487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1352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200">
                <a:latin typeface="Arial" charset="0"/>
              </a:rPr>
              <a:t>5.01 Database Fundamentals</a:t>
            </a:r>
          </a:p>
        </p:txBody>
      </p:sp>
      <p:sp>
        <p:nvSpPr>
          <p:cNvPr id="266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6757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1622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6487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1352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F31F886-9B89-419C-82B0-72C3F97E0EE7}" type="slidenum">
              <a:rPr lang="en-US" sz="1200">
                <a:latin typeface="Arial" charset="0"/>
              </a:rPr>
              <a:pPr eaLnBrk="1" hangingPunct="1"/>
              <a:t>13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277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6757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1622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6487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1352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200">
                <a:latin typeface="Arial" charset="0"/>
              </a:rPr>
              <a:t>5.01 Database Fundamentals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6757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1622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6487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1352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A27B383B-55D4-4793-A9C3-51BB6D177D76}" type="slidenum">
              <a:rPr lang="en-US" sz="1200">
                <a:latin typeface="Arial" charset="0"/>
              </a:rPr>
              <a:pPr eaLnBrk="1" hangingPunct="1"/>
              <a:t>14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002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8676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6757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1622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6487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1352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200">
                <a:latin typeface="Arial" charset="0"/>
              </a:rPr>
              <a:t>5.01 Database Fundamentals</a:t>
            </a:r>
          </a:p>
        </p:txBody>
      </p:sp>
      <p:sp>
        <p:nvSpPr>
          <p:cNvPr id="2867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6757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16227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6487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13528" indent="-224325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2A0DA713-66B6-4154-BDAA-F4A1EFB94605}" type="slidenum">
              <a:rPr lang="en-US" sz="1200">
                <a:latin typeface="Arial" charset="0"/>
              </a:rPr>
              <a:pPr eaLnBrk="1" hangingPunct="1"/>
              <a:t>15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839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6413" y="68580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-304800" y="-2743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76880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C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4324" y="1883713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52400" y="6248400"/>
            <a:ext cx="5715000" cy="419100"/>
          </a:xfrm>
          <a:prstGeom prst="rect">
            <a:avLst/>
          </a:prstGeom>
          <a:ln w="3175">
            <a:noFill/>
          </a:ln>
          <a:effectLst/>
        </p:spPr>
        <p:txBody>
          <a:bodyPr/>
          <a:lstStyle>
            <a:lvl1pPr>
              <a:defRPr sz="1000">
                <a:ln>
                  <a:noFill/>
                </a:ln>
              </a:defRPr>
            </a:lvl1pPr>
          </a:lstStyle>
          <a:p>
            <a:r>
              <a:rPr lang="en-US" dirty="0"/>
              <a:t>Access Lesson 1 Lesson Plans</a:t>
            </a:r>
          </a:p>
          <a:p>
            <a:r>
              <a:rPr lang="en-US" dirty="0"/>
              <a:t>Michele Smith – North Buncombe High School, Weaverville, NC  28787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5.01 Understand database tables used in business</a:t>
            </a: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BA18DFC5-A019-44D6-9974-BA8244F5E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88346"/>
      </p:ext>
    </p:extLst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DDFC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0"/>
            <a:ext cx="914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685800"/>
            <a:ext cx="923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905000"/>
            <a:ext cx="9144000" cy="1143000"/>
          </a:xfrm>
          <a:ln w="9525"/>
        </p:spPr>
        <p:txBody>
          <a:bodyPr/>
          <a:lstStyle>
            <a:lvl1pPr algn="ctr">
              <a:defRPr sz="3800">
                <a:solidFill>
                  <a:srgbClr val="B6382E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Microsoft Office 2007-Illustrated Introductory, XP Edition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048000"/>
            <a:ext cx="6705600" cy="712787"/>
          </a:xfrm>
        </p:spPr>
        <p:txBody>
          <a:bodyPr wrap="none" anchor="ctr"/>
          <a:lstStyle>
            <a:lvl1pPr marL="0" indent="0">
              <a:spcBef>
                <a:spcPct val="0"/>
              </a:spcBef>
              <a:buClrTx/>
              <a:buFontTx/>
              <a:buNone/>
              <a:defRPr sz="3600" b="1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89119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866BE-E5CF-42C5-A776-D1EC4E8F58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Access Lesson 1 Lesson Plans Michele Smith – North Buncombe High School, Weaverville, NC  28787</a:t>
            </a:r>
          </a:p>
        </p:txBody>
      </p:sp>
    </p:spTree>
    <p:extLst>
      <p:ext uri="{BB962C8B-B14F-4D97-AF65-F5344CB8AC3E}">
        <p14:creationId xmlns:p14="http://schemas.microsoft.com/office/powerpoint/2010/main" val="1235096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F81AD-8625-4C18-BBC7-89C66E718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Access Lesson 1 Lesson Plans Michele Smith – North Buncombe High School, Weaverville, NC  28787</a:t>
            </a:r>
          </a:p>
        </p:txBody>
      </p:sp>
    </p:spTree>
    <p:extLst>
      <p:ext uri="{BB962C8B-B14F-4D97-AF65-F5344CB8AC3E}">
        <p14:creationId xmlns:p14="http://schemas.microsoft.com/office/powerpoint/2010/main" val="2279562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17638" y="1682750"/>
            <a:ext cx="362267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2713" y="1682750"/>
            <a:ext cx="3624262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924FB-BF5E-4B4D-B325-D7DF5E47A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Access Lesson 1 Lesson Plans Michele Smith – North Buncombe High School, Weaverville, NC  28787</a:t>
            </a:r>
          </a:p>
        </p:txBody>
      </p:sp>
    </p:spTree>
    <p:extLst>
      <p:ext uri="{BB962C8B-B14F-4D97-AF65-F5344CB8AC3E}">
        <p14:creationId xmlns:p14="http://schemas.microsoft.com/office/powerpoint/2010/main" val="4222214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9ADF4-1B80-4EDB-A263-883C84DC1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Access Lesson 1 Lesson Plans Michele Smith – North Buncombe High School, Weaverville, NC  28787</a:t>
            </a:r>
          </a:p>
        </p:txBody>
      </p:sp>
    </p:spTree>
    <p:extLst>
      <p:ext uri="{BB962C8B-B14F-4D97-AF65-F5344CB8AC3E}">
        <p14:creationId xmlns:p14="http://schemas.microsoft.com/office/powerpoint/2010/main" val="1156064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960CC-7EB6-459A-8806-6D8ACC189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Access Lesson 1 Lesson Plans Michele Smith – North Buncombe High School, Weaverville, NC  28787</a:t>
            </a:r>
          </a:p>
        </p:txBody>
      </p:sp>
    </p:spTree>
    <p:extLst>
      <p:ext uri="{BB962C8B-B14F-4D97-AF65-F5344CB8AC3E}">
        <p14:creationId xmlns:p14="http://schemas.microsoft.com/office/powerpoint/2010/main" val="1016167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45527-4AB6-4A7E-93BB-D48E98995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Access Lesson 1 Lesson Plans Michele Smith – North Buncombe High School, Weaverville, NC  28787</a:t>
            </a:r>
          </a:p>
        </p:txBody>
      </p:sp>
    </p:spTree>
    <p:extLst>
      <p:ext uri="{BB962C8B-B14F-4D97-AF65-F5344CB8AC3E}">
        <p14:creationId xmlns:p14="http://schemas.microsoft.com/office/powerpoint/2010/main" val="990853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4BFB0-ECC5-4823-986E-2516532D24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Access Lesson 1 Lesson Plans Michele Smith – North Buncombe High School, Weaverville, NC  28787</a:t>
            </a:r>
          </a:p>
        </p:txBody>
      </p:sp>
    </p:spTree>
    <p:extLst>
      <p:ext uri="{BB962C8B-B14F-4D97-AF65-F5344CB8AC3E}">
        <p14:creationId xmlns:p14="http://schemas.microsoft.com/office/powerpoint/2010/main" val="4148264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6A338-1E5D-4635-8CA0-888391A9C1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Access Lesson 1 Lesson Plans Michele Smith – North Buncombe High School, Weaverville, NC  28787</a:t>
            </a:r>
          </a:p>
        </p:txBody>
      </p:sp>
    </p:spTree>
    <p:extLst>
      <p:ext uri="{BB962C8B-B14F-4D97-AF65-F5344CB8AC3E}">
        <p14:creationId xmlns:p14="http://schemas.microsoft.com/office/powerpoint/2010/main" val="1778841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172200"/>
            <a:ext cx="1828800" cy="365125"/>
          </a:xfrm>
        </p:spPr>
        <p:txBody>
          <a:bodyPr/>
          <a:lstStyle/>
          <a:p>
            <a:fld id="{4D81C7AB-02C1-47F4-80DE-A27A1D476C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52400" y="6248400"/>
            <a:ext cx="5715000" cy="419100"/>
          </a:xfrm>
          <a:prstGeom prst="rect">
            <a:avLst/>
          </a:prstGeom>
          <a:ln w="3175">
            <a:noFill/>
          </a:ln>
          <a:effectLst/>
        </p:spPr>
        <p:txBody>
          <a:bodyPr/>
          <a:lstStyle>
            <a:lvl1pPr>
              <a:defRPr sz="1000">
                <a:ln>
                  <a:noFill/>
                </a:ln>
              </a:defRPr>
            </a:lvl1pPr>
          </a:lstStyle>
          <a:p>
            <a:r>
              <a:rPr lang="en-US" dirty="0"/>
              <a:t>Access Lesson 1 Lesson Plans Michele Smith </a:t>
            </a:r>
          </a:p>
          <a:p>
            <a:r>
              <a:rPr lang="en-US" dirty="0"/>
              <a:t> North Buncombe High School, Weaverville, NC  28787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989A3-2753-4AB5-8573-44DEDFF86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Access Lesson 1 Lesson Plans Michele Smith – North Buncombe High School, Weaverville, NC  28787</a:t>
            </a:r>
          </a:p>
        </p:txBody>
      </p:sp>
    </p:spTree>
    <p:extLst>
      <p:ext uri="{BB962C8B-B14F-4D97-AF65-F5344CB8AC3E}">
        <p14:creationId xmlns:p14="http://schemas.microsoft.com/office/powerpoint/2010/main" val="626436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48488" y="698500"/>
            <a:ext cx="1868487" cy="54800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1438" y="698500"/>
            <a:ext cx="5454650" cy="54800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AFADF-9E77-430E-B1D5-CD506E272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Access Lesson 1 Lesson Plans Michele Smith – North Buncombe High School, Weaverville, NC  28787</a:t>
            </a:r>
          </a:p>
        </p:txBody>
      </p:sp>
    </p:spTree>
    <p:extLst>
      <p:ext uri="{BB962C8B-B14F-4D97-AF65-F5344CB8AC3E}">
        <p14:creationId xmlns:p14="http://schemas.microsoft.com/office/powerpoint/2010/main" val="1175225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C7AB-02C1-47F4-80DE-A27A1D476C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52400" y="6248400"/>
            <a:ext cx="5715000" cy="419100"/>
          </a:xfrm>
          <a:prstGeom prst="rect">
            <a:avLst/>
          </a:prstGeom>
          <a:ln w="3175">
            <a:noFill/>
          </a:ln>
          <a:effectLst/>
        </p:spPr>
        <p:txBody>
          <a:bodyPr/>
          <a:lstStyle>
            <a:lvl1pPr>
              <a:defRPr sz="1000">
                <a:ln>
                  <a:noFill/>
                </a:ln>
              </a:defRPr>
            </a:lvl1pPr>
          </a:lstStyle>
          <a:p>
            <a:r>
              <a:rPr lang="en-US" dirty="0"/>
              <a:t>Access Lesson 1 Lesson Plans</a:t>
            </a:r>
          </a:p>
          <a:p>
            <a:r>
              <a:rPr lang="en-US" dirty="0"/>
              <a:t>Michele Smith – North Buncombe High School, Weaverville, NC  28787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D81C7AB-02C1-47F4-80DE-A27A1D476C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52400" y="6248400"/>
            <a:ext cx="5715000" cy="419100"/>
          </a:xfrm>
          <a:prstGeom prst="rect">
            <a:avLst/>
          </a:prstGeom>
          <a:ln w="3175">
            <a:noFill/>
          </a:ln>
          <a:effectLst/>
        </p:spPr>
        <p:txBody>
          <a:bodyPr/>
          <a:lstStyle>
            <a:lvl1pPr>
              <a:defRPr sz="1000">
                <a:ln>
                  <a:noFill/>
                </a:ln>
              </a:defRPr>
            </a:lvl1pPr>
          </a:lstStyle>
          <a:p>
            <a:r>
              <a:rPr lang="en-US" dirty="0"/>
              <a:t>Access Lesson 1 Lesson Plans</a:t>
            </a:r>
          </a:p>
          <a:p>
            <a:r>
              <a:rPr lang="en-US" dirty="0"/>
              <a:t>Michele Smith – North Buncombe High School, Weaverville, NC  28787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096000"/>
            <a:ext cx="4800600" cy="685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Access Lesson 1 Lesson Plans</a:t>
            </a:r>
          </a:p>
          <a:p>
            <a:r>
              <a:rPr lang="en-US" dirty="0"/>
              <a:t>Michele Smith – North Buncombe High School, Weaverville, NC  28787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4D81C7AB-02C1-47F4-80DE-A27A1D476C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4D81C7AB-02C1-47F4-80DE-A27A1D476C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52400" y="6248400"/>
            <a:ext cx="5715000" cy="419100"/>
          </a:xfrm>
          <a:prstGeom prst="rect">
            <a:avLst/>
          </a:prstGeom>
          <a:ln w="3175">
            <a:noFill/>
          </a:ln>
          <a:effectLst/>
        </p:spPr>
        <p:txBody>
          <a:bodyPr/>
          <a:lstStyle>
            <a:lvl1pPr>
              <a:defRPr sz="1000">
                <a:ln>
                  <a:noFill/>
                </a:ln>
              </a:defRPr>
            </a:lvl1pPr>
          </a:lstStyle>
          <a:p>
            <a:r>
              <a:rPr lang="en-US" dirty="0"/>
              <a:t>Access Lesson 1 Lesson Plans</a:t>
            </a:r>
          </a:p>
          <a:p>
            <a:r>
              <a:rPr lang="en-US" dirty="0"/>
              <a:t>Michele Smith – North Buncombe High School, Weaverville, NC  28787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4D81C7AB-02C1-47F4-80DE-A27A1D476C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52400" y="6248400"/>
            <a:ext cx="5715000" cy="419100"/>
          </a:xfrm>
          <a:prstGeom prst="rect">
            <a:avLst/>
          </a:prstGeom>
          <a:ln w="3175">
            <a:noFill/>
          </a:ln>
          <a:effectLst/>
        </p:spPr>
        <p:txBody>
          <a:bodyPr/>
          <a:lstStyle>
            <a:lvl1pPr>
              <a:defRPr sz="1000">
                <a:ln>
                  <a:noFill/>
                </a:ln>
              </a:defRPr>
            </a:lvl1pPr>
          </a:lstStyle>
          <a:p>
            <a:r>
              <a:rPr lang="en-US" dirty="0"/>
              <a:t>Access Lesson 1 Lesson Plans</a:t>
            </a:r>
          </a:p>
          <a:p>
            <a:r>
              <a:rPr lang="en-US" dirty="0"/>
              <a:t>Michele Smith – North Buncombe High School, Weaverville, NC  28787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4D81C7AB-02C1-47F4-80DE-A27A1D476C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52400" y="6248400"/>
            <a:ext cx="5715000" cy="419100"/>
          </a:xfrm>
          <a:prstGeom prst="rect">
            <a:avLst/>
          </a:prstGeom>
          <a:ln w="3175">
            <a:noFill/>
          </a:ln>
          <a:effectLst/>
        </p:spPr>
        <p:txBody>
          <a:bodyPr/>
          <a:lstStyle>
            <a:lvl1pPr>
              <a:defRPr sz="1000">
                <a:ln>
                  <a:noFill/>
                </a:ln>
              </a:defRPr>
            </a:lvl1pPr>
          </a:lstStyle>
          <a:p>
            <a:r>
              <a:rPr lang="en-US" dirty="0"/>
              <a:t>Access Lesson 1 Lesson Plans Michele Smith – North Buncombe High School</a:t>
            </a:r>
          </a:p>
          <a:p>
            <a:r>
              <a:rPr lang="en-US" dirty="0"/>
              <a:t>Weaverville, NC  28787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4D81C7AB-02C1-47F4-80DE-A27A1D476C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52400" y="6248400"/>
            <a:ext cx="5715000" cy="419100"/>
          </a:xfrm>
          <a:prstGeom prst="rect">
            <a:avLst/>
          </a:prstGeom>
          <a:ln w="3175">
            <a:noFill/>
          </a:ln>
          <a:effectLst/>
        </p:spPr>
        <p:txBody>
          <a:bodyPr/>
          <a:lstStyle>
            <a:lvl1pPr>
              <a:defRPr sz="1000">
                <a:ln>
                  <a:noFill/>
                </a:ln>
              </a:defRPr>
            </a:lvl1pPr>
          </a:lstStyle>
          <a:p>
            <a:r>
              <a:rPr lang="en-US" dirty="0"/>
              <a:t>Access Lesson 1 Lesson Plans Michele Smith</a:t>
            </a:r>
          </a:p>
          <a:p>
            <a:r>
              <a:rPr lang="en-US" dirty="0"/>
              <a:t> North Buncombe High School, Weaverville, NC  28787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D81C7AB-02C1-47F4-80DE-A27A1D476C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52400" y="6248400"/>
            <a:ext cx="5715000" cy="419100"/>
          </a:xfrm>
          <a:prstGeom prst="rect">
            <a:avLst/>
          </a:prstGeom>
          <a:ln w="3175">
            <a:noFill/>
          </a:ln>
          <a:effectLst/>
        </p:spPr>
        <p:txBody>
          <a:bodyPr/>
          <a:lstStyle>
            <a:lvl1pPr>
              <a:defRPr sz="1000">
                <a:ln>
                  <a:noFill/>
                </a:ln>
              </a:defRPr>
            </a:lvl1pPr>
          </a:lstStyle>
          <a:p>
            <a:r>
              <a:rPr lang="en-US" dirty="0"/>
              <a:t>Access Lesson 1 Lesson Plans</a:t>
            </a:r>
          </a:p>
          <a:p>
            <a:r>
              <a:rPr lang="en-US" dirty="0"/>
              <a:t>Michele Smith – North Buncombe High School, Weaverville, NC  28787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706" r:id="rId10"/>
  </p:sldLayoutIdLst>
  <p:transition spd="slow">
    <p:randomBar dir="vert"/>
  </p:transition>
  <p:hf sldNum="0" hd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1438" y="698500"/>
            <a:ext cx="6934200" cy="7556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17638" y="1682750"/>
            <a:ext cx="739933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752475" y="0"/>
            <a:ext cx="0" cy="685800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70875" y="6477000"/>
            <a:ext cx="6254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99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694CD1-377B-4F77-B375-052256ED140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grpSp>
        <p:nvGrpSpPr>
          <p:cNvPr id="1030" name="Group 6"/>
          <p:cNvGrpSpPr>
            <a:grpSpLocks/>
          </p:cNvGrpSpPr>
          <p:nvPr/>
        </p:nvGrpSpPr>
        <p:grpSpPr bwMode="auto">
          <a:xfrm>
            <a:off x="955675" y="158750"/>
            <a:ext cx="149225" cy="6540500"/>
            <a:chOff x="952" y="100"/>
            <a:chExt cx="94" cy="4120"/>
          </a:xfrm>
        </p:grpSpPr>
        <p:sp>
          <p:nvSpPr>
            <p:cNvPr id="3079" name="Freeform 7"/>
            <p:cNvSpPr>
              <a:spLocks/>
            </p:cNvSpPr>
            <p:nvPr userDrawn="1"/>
          </p:nvSpPr>
          <p:spPr bwMode="auto">
            <a:xfrm>
              <a:off x="952" y="100"/>
              <a:ext cx="94" cy="412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0" y="0"/>
                </a:cxn>
                <a:cxn ang="0">
                  <a:pos x="0" y="4120"/>
                </a:cxn>
              </a:cxnLst>
              <a:rect l="0" t="0" r="r" b="b"/>
              <a:pathLst>
                <a:path w="94" h="4120">
                  <a:moveTo>
                    <a:pt x="94" y="0"/>
                  </a:moveTo>
                  <a:lnTo>
                    <a:pt x="0" y="0"/>
                  </a:lnTo>
                  <a:lnTo>
                    <a:pt x="0" y="412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080" name="AutoShape 8"/>
            <p:cNvSpPr>
              <a:spLocks noChangeArrowheads="1"/>
            </p:cNvSpPr>
            <p:nvPr userDrawn="1"/>
          </p:nvSpPr>
          <p:spPr bwMode="auto">
            <a:xfrm rot="5400000">
              <a:off x="967" y="4147"/>
              <a:ext cx="61" cy="84"/>
            </a:xfrm>
            <a:prstGeom prst="triangle">
              <a:avLst>
                <a:gd name="adj" fmla="val 46574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308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94582" y="6326211"/>
            <a:ext cx="5867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99"/>
                </a:solidFill>
                <a:latin typeface="Times New Roman" charset="0"/>
              </a:defRPr>
            </a:lvl1pPr>
          </a:lstStyle>
          <a:p>
            <a:r>
              <a:rPr lang="en-US" dirty="0"/>
              <a:t>Access Lesson 1 Lesson Plans</a:t>
            </a:r>
          </a:p>
          <a:p>
            <a:r>
              <a:rPr lang="en-US" dirty="0"/>
              <a:t>Michele Smith – North Buncombe High School, Weaverville, NC  28787</a:t>
            </a:r>
          </a:p>
        </p:txBody>
      </p:sp>
      <p:pic>
        <p:nvPicPr>
          <p:cNvPr id="1032" name="Picture 11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1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220075" y="0"/>
            <a:ext cx="923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633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Arial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Char char="•"/>
        <a:defRPr sz="3200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Arial" charset="0"/>
          <a:cs typeface="+mn-cs"/>
        </a:defRPr>
      </a:lvl1pPr>
      <a:lvl2pPr marL="914400" indent="-287338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Char char="•"/>
        <a:defRPr sz="2800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Arial" charset="0"/>
          <a:cs typeface="+mn-cs"/>
        </a:defRPr>
      </a:lvl2pPr>
      <a:lvl3pPr marL="1423988" indent="-2794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Char char="•"/>
        <a:defRPr sz="2400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Arial" charset="0"/>
          <a:cs typeface="+mn-cs"/>
        </a:defRPr>
      </a:lvl3pPr>
      <a:lvl4pPr marL="1828800" indent="-2603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Char char="•"/>
        <a:defRPr sz="2000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Arial" charset="0"/>
          <a:cs typeface="+mn-cs"/>
        </a:defRPr>
      </a:lvl4pPr>
      <a:lvl5pPr marL="2233613" indent="-2127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Char char="•"/>
        <a:defRPr sz="2000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Arial" charset="0"/>
          <a:cs typeface="+mn-cs"/>
        </a:defRPr>
      </a:lvl5pPr>
      <a:lvl6pPr marL="2690813" indent="-212725" algn="l" rtl="0" fontAlgn="base">
        <a:spcBef>
          <a:spcPct val="20000"/>
        </a:spcBef>
        <a:spcAft>
          <a:spcPct val="0"/>
        </a:spcAft>
        <a:buClr>
          <a:srgbClr val="000099"/>
        </a:buClr>
        <a:buChar char="•"/>
        <a:defRPr sz="2000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6pPr>
      <a:lvl7pPr marL="3148013" indent="-212725" algn="l" rtl="0" fontAlgn="base">
        <a:spcBef>
          <a:spcPct val="20000"/>
        </a:spcBef>
        <a:spcAft>
          <a:spcPct val="0"/>
        </a:spcAft>
        <a:buClr>
          <a:srgbClr val="000099"/>
        </a:buClr>
        <a:buChar char="•"/>
        <a:defRPr sz="2000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7pPr>
      <a:lvl8pPr marL="3605213" indent="-212725" algn="l" rtl="0" fontAlgn="base">
        <a:spcBef>
          <a:spcPct val="20000"/>
        </a:spcBef>
        <a:spcAft>
          <a:spcPct val="0"/>
        </a:spcAft>
        <a:buClr>
          <a:srgbClr val="000099"/>
        </a:buClr>
        <a:buChar char="•"/>
        <a:defRPr sz="2000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8pPr>
      <a:lvl9pPr marL="4062413" indent="-212725" algn="l" rtl="0" fontAlgn="base">
        <a:spcBef>
          <a:spcPct val="20000"/>
        </a:spcBef>
        <a:spcAft>
          <a:spcPct val="0"/>
        </a:spcAft>
        <a:buClr>
          <a:srgbClr val="000099"/>
        </a:buClr>
        <a:buChar char="•"/>
        <a:defRPr sz="2000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6.jpg"/><Relationship Id="rId4" Type="http://schemas.openxmlformats.org/officeDocument/2006/relationships/image" Target="../media/image25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8.tmp"/><Relationship Id="rId4" Type="http://schemas.openxmlformats.org/officeDocument/2006/relationships/image" Target="../media/image2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A0A67144-6DC0-E885-2375-FB06FFC372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468" r="15322" b="2"/>
          <a:stretch/>
        </p:blipFill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noFill/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Database and Microsoft Access</a:t>
            </a:r>
          </a:p>
        </p:txBody>
      </p:sp>
    </p:spTree>
    <p:extLst>
      <p:ext uri="{BB962C8B-B14F-4D97-AF65-F5344CB8AC3E}">
        <p14:creationId xmlns:p14="http://schemas.microsoft.com/office/powerpoint/2010/main" val="715448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000">
                <a:latin typeface="Arial" charset="0"/>
              </a:rPr>
              <a:t>Slide </a:t>
            </a:r>
            <a:fld id="{B14CCA44-1FCB-4F1A-8943-C589DDBC34F8}" type="slidenum">
              <a:rPr lang="en-US" sz="1000" smtClean="0">
                <a:latin typeface="Arial" charset="0"/>
              </a:rPr>
              <a:pPr eaLnBrk="1" hangingPunct="1"/>
              <a:t>10</a:t>
            </a:fld>
            <a:endParaRPr lang="en-US" sz="1000">
              <a:latin typeface="Arial" charset="0"/>
            </a:endParaRPr>
          </a:p>
        </p:txBody>
      </p:sp>
      <p:sp>
        <p:nvSpPr>
          <p:cNvPr id="4659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304800"/>
            <a:ext cx="8524875" cy="1138238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Tables: the Building Blocks </a:t>
            </a:r>
            <a:br>
              <a:rPr lang="en-US">
                <a:latin typeface="Arial" charset="0"/>
              </a:rPr>
            </a:br>
            <a:r>
              <a:rPr lang="en-US">
                <a:latin typeface="Arial" charset="0"/>
              </a:rPr>
              <a:t>of all Databases</a:t>
            </a:r>
          </a:p>
        </p:txBody>
      </p:sp>
      <p:sp>
        <p:nvSpPr>
          <p:cNvPr id="465925" name="Text Box 5"/>
          <p:cNvSpPr txBox="1">
            <a:spLocks noChangeArrowheads="1"/>
          </p:cNvSpPr>
          <p:nvPr/>
        </p:nvSpPr>
        <p:spPr bwMode="auto">
          <a:xfrm>
            <a:off x="309563" y="4235450"/>
            <a:ext cx="304323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9063" indent="-119063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chemeClr val="bg2">
                    <a:lumMod val="25000"/>
                  </a:schemeClr>
                </a:solidFill>
              </a:rPr>
              <a:t>Tables organize data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chemeClr val="bg2">
                    <a:lumMod val="25000"/>
                  </a:schemeClr>
                </a:solidFill>
              </a:rPr>
              <a:t>Each database consists of one or more tables</a:t>
            </a:r>
          </a:p>
        </p:txBody>
      </p:sp>
      <p:pic>
        <p:nvPicPr>
          <p:cNvPr id="465927" name="Picture 7" descr="Tables in a Microsoft Access databas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76400"/>
            <a:ext cx="2433638" cy="1965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5932" name="Rectangle 12"/>
          <p:cNvSpPr>
            <a:spLocks noChangeArrowheads="1"/>
          </p:cNvSpPr>
          <p:nvPr/>
        </p:nvSpPr>
        <p:spPr bwMode="auto">
          <a:xfrm>
            <a:off x="3153229" y="2209800"/>
            <a:ext cx="6019800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spcAft>
                <a:spcPct val="20000"/>
              </a:spcAft>
              <a:buClr>
                <a:schemeClr val="hlink"/>
              </a:buClr>
              <a:buSzPct val="80000"/>
              <a:buFont typeface="Arial" charset="0"/>
              <a:buChar char="►"/>
            </a:pPr>
            <a:r>
              <a:rPr lang="en-US"/>
              <a:t>Tables store data, so they’re essential building blocks of any database.</a:t>
            </a:r>
          </a:p>
          <a:p>
            <a:pPr marL="285750" indent="-285750">
              <a:spcAft>
                <a:spcPct val="20000"/>
              </a:spcAft>
              <a:buClr>
                <a:schemeClr val="hlink"/>
              </a:buClr>
              <a:buSzPct val="80000"/>
              <a:buFont typeface="Arial" charset="0"/>
              <a:buChar char="►"/>
            </a:pPr>
            <a:r>
              <a:rPr lang="en-US"/>
              <a:t>All databases contain at least one </a:t>
            </a:r>
            <a:r>
              <a:rPr lang="en-US" b="1"/>
              <a:t>table</a:t>
            </a:r>
            <a:endParaRPr lang="en-US"/>
          </a:p>
          <a:p>
            <a:pPr marL="285750" indent="-285750">
              <a:spcAft>
                <a:spcPct val="20000"/>
              </a:spcAft>
              <a:buClr>
                <a:schemeClr val="hlink"/>
              </a:buClr>
              <a:buSzPct val="80000"/>
              <a:buFont typeface="Arial" charset="0"/>
              <a:buChar char="►"/>
            </a:pPr>
            <a:r>
              <a:rPr lang="en-US"/>
              <a:t>A database should have a separate table for every major subject, such as for employee records or customer orders. Data should not be duplicated in multiple tables. </a:t>
            </a:r>
          </a:p>
          <a:p>
            <a:pPr marL="285750" indent="-285750">
              <a:spcAft>
                <a:spcPct val="20000"/>
              </a:spcAft>
              <a:buClr>
                <a:schemeClr val="hlink"/>
              </a:buClr>
              <a:buSzPct val="80000"/>
              <a:buFont typeface="Arial" charset="0"/>
              <a:buChar char="►"/>
            </a:pPr>
            <a:r>
              <a:rPr lang="en-US"/>
              <a:t>Tables contain </a:t>
            </a:r>
            <a:r>
              <a:rPr lang="en-US" b="1" u="sng"/>
              <a:t>R</a:t>
            </a:r>
            <a:r>
              <a:rPr lang="en-US" b="1"/>
              <a:t>ows</a:t>
            </a:r>
            <a:r>
              <a:rPr lang="en-US"/>
              <a:t> called </a:t>
            </a:r>
            <a:r>
              <a:rPr lang="en-US" b="1" u="sng"/>
              <a:t>R</a:t>
            </a:r>
            <a:r>
              <a:rPr lang="en-US" b="1"/>
              <a:t>ecords </a:t>
            </a:r>
            <a:r>
              <a:rPr lang="en-US"/>
              <a:t>and </a:t>
            </a:r>
            <a:r>
              <a:rPr lang="en-US" b="1"/>
              <a:t>Columns</a:t>
            </a:r>
            <a:r>
              <a:rPr lang="en-US"/>
              <a:t> called </a:t>
            </a:r>
            <a:r>
              <a:rPr lang="en-US" b="1"/>
              <a:t>Fields</a:t>
            </a:r>
            <a:r>
              <a:rPr lang="en-US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5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465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465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465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4659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465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1" dur="500"/>
                                        <p:tgtEl>
                                          <p:spTgt spid="465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922" grpId="0"/>
      <p:bldP spid="465925" grpId="0" autoUpdateAnimBg="0"/>
      <p:bldP spid="465932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000">
                <a:latin typeface="Arial" charset="0"/>
              </a:rPr>
              <a:t>Slide </a:t>
            </a:r>
            <a:fld id="{E5F6D11C-CD37-44A2-90A0-4A1A5373E3D6}" type="slidenum">
              <a:rPr lang="en-US" sz="1000" smtClean="0">
                <a:latin typeface="Arial" charset="0"/>
              </a:rPr>
              <a:pPr eaLnBrk="1" hangingPunct="1"/>
              <a:t>11</a:t>
            </a:fld>
            <a:endParaRPr lang="en-US" sz="1000">
              <a:latin typeface="Arial" charset="0"/>
            </a:endParaRPr>
          </a:p>
        </p:txBody>
      </p:sp>
      <p:sp>
        <p:nvSpPr>
          <p:cNvPr id="6256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>
                <a:latin typeface="Arial" charset="0"/>
              </a:rPr>
              <a:t>Components of a </a:t>
            </a:r>
            <a:br>
              <a:rPr lang="en-US">
                <a:latin typeface="Arial" charset="0"/>
              </a:rPr>
            </a:br>
            <a:r>
              <a:rPr lang="en-US">
                <a:latin typeface="Arial" charset="0"/>
              </a:rPr>
              <a:t>Database Table </a:t>
            </a:r>
          </a:p>
        </p:txBody>
      </p:sp>
      <p:sp>
        <p:nvSpPr>
          <p:cNvPr id="625667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304800" y="1676400"/>
            <a:ext cx="8534400" cy="4419600"/>
          </a:xfrm>
          <a:prstGeom prst="rect">
            <a:avLst/>
          </a:prstGeom>
        </p:spPr>
        <p:txBody>
          <a:bodyPr/>
          <a:lstStyle/>
          <a:p>
            <a:pPr marL="457200" indent="-457200" eaLnBrk="1" hangingPunct="1">
              <a:tabLst>
                <a:tab pos="457200" algn="l"/>
              </a:tabLst>
              <a:defRPr/>
            </a:pPr>
            <a:endParaRPr lang="en-US" dirty="0">
              <a:latin typeface="Arial" charset="0"/>
            </a:endParaRPr>
          </a:p>
          <a:p>
            <a:pPr marL="457200" indent="-457200" eaLnBrk="1" hangingPunct="1">
              <a:spcAft>
                <a:spcPct val="25000"/>
              </a:spcAft>
              <a:tabLst>
                <a:tab pos="457200" algn="l"/>
              </a:tabLst>
              <a:defRPr/>
            </a:pPr>
            <a:r>
              <a:rPr lang="en-US" sz="2800" b="1" dirty="0">
                <a:latin typeface="Arial" charset="0"/>
              </a:rPr>
              <a:t>Record</a:t>
            </a:r>
            <a:r>
              <a:rPr lang="en-US" sz="2800" dirty="0">
                <a:latin typeface="Arial" charset="0"/>
              </a:rPr>
              <a:t> – A group of related fields of information.  </a:t>
            </a:r>
            <a:r>
              <a:rPr lang="en-US" sz="2800" b="1" dirty="0">
                <a:latin typeface="Arial" charset="0"/>
              </a:rPr>
              <a:t>Everything on one row is a record</a:t>
            </a:r>
            <a:r>
              <a:rPr lang="en-US" sz="2800" dirty="0">
                <a:latin typeface="Arial" charset="0"/>
              </a:rPr>
              <a:t> </a:t>
            </a:r>
          </a:p>
          <a:p>
            <a:pPr marL="457200" indent="-457200" eaLnBrk="1" hangingPunct="1">
              <a:spcAft>
                <a:spcPct val="25000"/>
              </a:spcAft>
              <a:tabLst>
                <a:tab pos="457200" algn="l"/>
              </a:tabLst>
              <a:defRPr/>
            </a:pPr>
            <a:r>
              <a:rPr lang="en-US" sz="2800" b="1" dirty="0">
                <a:latin typeface="Arial" charset="0"/>
              </a:rPr>
              <a:t>Field</a:t>
            </a:r>
            <a:r>
              <a:rPr lang="en-US" sz="2800" dirty="0">
                <a:latin typeface="Arial" charset="0"/>
              </a:rPr>
              <a:t> – One item or bit of information in a record; represented by a </a:t>
            </a:r>
            <a:r>
              <a:rPr lang="en-US" sz="2800" b="1" dirty="0">
                <a:latin typeface="Arial" charset="0"/>
              </a:rPr>
              <a:t>COLUMN</a:t>
            </a:r>
            <a:r>
              <a:rPr lang="en-US" sz="2800" dirty="0">
                <a:latin typeface="Arial" charset="0"/>
              </a:rPr>
              <a:t>. Comprised of entries</a:t>
            </a:r>
            <a:r>
              <a:rPr lang="en-US" sz="2800" b="1" dirty="0">
                <a:latin typeface="Arial" charset="0"/>
              </a:rPr>
              <a:t> </a:t>
            </a:r>
          </a:p>
          <a:p>
            <a:pPr marL="457200" indent="-457200" eaLnBrk="1" hangingPunct="1">
              <a:spcAft>
                <a:spcPct val="25000"/>
              </a:spcAft>
              <a:tabLst>
                <a:tab pos="457200" algn="l"/>
              </a:tabLst>
              <a:defRPr/>
            </a:pPr>
            <a:r>
              <a:rPr lang="en-US" sz="2800" b="1" dirty="0">
                <a:latin typeface="Arial" charset="0"/>
              </a:rPr>
              <a:t>Entry</a:t>
            </a:r>
            <a:r>
              <a:rPr lang="en-US" sz="2800" dirty="0">
                <a:latin typeface="Arial" charset="0"/>
              </a:rPr>
              <a:t> – Data typed into a field.  Made up of characters.  Example: John Doe is an entry in the name field.  Also known as data.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5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25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25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25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666" grpId="0"/>
      <p:bldP spid="62566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000">
                <a:latin typeface="Arial" charset="0"/>
              </a:rPr>
              <a:t>Slide </a:t>
            </a:r>
            <a:fld id="{1074018A-EA3A-4196-B199-73C01B5C91DA}" type="slidenum">
              <a:rPr lang="en-US" sz="1000" smtClean="0">
                <a:latin typeface="Arial" charset="0"/>
              </a:rPr>
              <a:pPr eaLnBrk="1" hangingPunct="1"/>
              <a:t>12</a:t>
            </a:fld>
            <a:endParaRPr lang="en-US" sz="1000">
              <a:latin typeface="Arial" charset="0"/>
            </a:endParaRPr>
          </a:p>
        </p:txBody>
      </p:sp>
      <p:sp>
        <p:nvSpPr>
          <p:cNvPr id="626706" name="Text Box 18"/>
          <p:cNvSpPr txBox="1">
            <a:spLocks noChangeArrowheads="1"/>
          </p:cNvSpPr>
          <p:nvPr/>
        </p:nvSpPr>
        <p:spPr bwMode="auto">
          <a:xfrm>
            <a:off x="0" y="0"/>
            <a:ext cx="891540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22860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Database Tables: The Big Picture</a:t>
            </a:r>
          </a:p>
        </p:txBody>
      </p:sp>
      <p:sp>
        <p:nvSpPr>
          <p:cNvPr id="11269" name="Rectangle 2"/>
          <p:cNvSpPr>
            <a:spLocks noChangeArrowheads="1"/>
          </p:cNvSpPr>
          <p:nvPr/>
        </p:nvSpPr>
        <p:spPr bwMode="auto">
          <a:xfrm>
            <a:off x="5791200" y="4648200"/>
            <a:ext cx="1143000" cy="304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Text Box 20"/>
          <p:cNvSpPr txBox="1">
            <a:spLocks noChangeArrowheads="1"/>
          </p:cNvSpPr>
          <p:nvPr/>
        </p:nvSpPr>
        <p:spPr bwMode="auto">
          <a:xfrm>
            <a:off x="533400" y="5562600"/>
            <a:ext cx="8610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latin typeface="Arial" charset="0"/>
              </a:rPr>
              <a:t>To calculate the number of </a:t>
            </a:r>
            <a:r>
              <a:rPr lang="en-US" sz="1800" b="1" i="1">
                <a:solidFill>
                  <a:srgbClr val="66FF66"/>
                </a:solidFill>
                <a:latin typeface="Arial" charset="0"/>
              </a:rPr>
              <a:t>entries</a:t>
            </a:r>
            <a:r>
              <a:rPr lang="en-US" sz="1800" b="1">
                <a:latin typeface="Arial" charset="0"/>
              </a:rPr>
              <a:t> in a database multiply the number of fields by the number of records.  Ex. 5*26= 130 entries in this database.</a:t>
            </a:r>
          </a:p>
        </p:txBody>
      </p:sp>
      <p:pic>
        <p:nvPicPr>
          <p:cNvPr id="11271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65" b="14127"/>
          <a:stretch>
            <a:fillRect/>
          </a:stretch>
        </p:blipFill>
        <p:spPr>
          <a:xfrm>
            <a:off x="1905000" y="1447800"/>
            <a:ext cx="7029450" cy="4075113"/>
          </a:xfrm>
          <a:prstGeom prst="rect">
            <a:avLst/>
          </a:prstGeom>
          <a:solidFill>
            <a:srgbClr val="FFFFCC"/>
          </a:solidFill>
        </p:spPr>
      </p:pic>
      <p:sp>
        <p:nvSpPr>
          <p:cNvPr id="11272" name="Line 6"/>
          <p:cNvSpPr>
            <a:spLocks noChangeShapeType="1"/>
          </p:cNvSpPr>
          <p:nvPr/>
        </p:nvSpPr>
        <p:spPr bwMode="auto">
          <a:xfrm flipV="1">
            <a:off x="2971800" y="4724400"/>
            <a:ext cx="1447800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3" name="Text Box 5"/>
          <p:cNvSpPr txBox="1">
            <a:spLocks noChangeArrowheads="1"/>
          </p:cNvSpPr>
          <p:nvPr/>
        </p:nvSpPr>
        <p:spPr bwMode="auto">
          <a:xfrm>
            <a:off x="304800" y="4572000"/>
            <a:ext cx="2819400" cy="466725"/>
          </a:xfrm>
          <a:prstGeom prst="rect">
            <a:avLst/>
          </a:prstGeom>
          <a:solidFill>
            <a:srgbClr val="FFFF66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</a:rPr>
              <a:t>3. Cells - ENTRIES</a:t>
            </a:r>
          </a:p>
        </p:txBody>
      </p:sp>
      <p:sp>
        <p:nvSpPr>
          <p:cNvPr id="11274" name="Line 7"/>
          <p:cNvSpPr>
            <a:spLocks noChangeShapeType="1"/>
          </p:cNvSpPr>
          <p:nvPr/>
        </p:nvSpPr>
        <p:spPr bwMode="auto">
          <a:xfrm>
            <a:off x="2514600" y="3581400"/>
            <a:ext cx="4572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5" name="Line 8"/>
          <p:cNvSpPr>
            <a:spLocks noChangeShapeType="1"/>
          </p:cNvSpPr>
          <p:nvPr/>
        </p:nvSpPr>
        <p:spPr bwMode="auto">
          <a:xfrm>
            <a:off x="2362200" y="3581400"/>
            <a:ext cx="6096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6" name="Line 9"/>
          <p:cNvSpPr>
            <a:spLocks noChangeShapeType="1"/>
          </p:cNvSpPr>
          <p:nvPr/>
        </p:nvSpPr>
        <p:spPr bwMode="auto">
          <a:xfrm flipH="1" flipV="1">
            <a:off x="2971800" y="2362200"/>
            <a:ext cx="3200400" cy="914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7" name="Line 10"/>
          <p:cNvSpPr>
            <a:spLocks noChangeShapeType="1"/>
          </p:cNvSpPr>
          <p:nvPr/>
        </p:nvSpPr>
        <p:spPr bwMode="auto">
          <a:xfrm flipH="1" flipV="1">
            <a:off x="4267200" y="2362200"/>
            <a:ext cx="228600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8" name="Line 11"/>
          <p:cNvSpPr>
            <a:spLocks noChangeShapeType="1"/>
          </p:cNvSpPr>
          <p:nvPr/>
        </p:nvSpPr>
        <p:spPr bwMode="auto">
          <a:xfrm flipH="1" flipV="1">
            <a:off x="6172200" y="2438400"/>
            <a:ext cx="53340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9" name="Line 12"/>
          <p:cNvSpPr>
            <a:spLocks noChangeShapeType="1"/>
          </p:cNvSpPr>
          <p:nvPr/>
        </p:nvSpPr>
        <p:spPr bwMode="auto">
          <a:xfrm flipV="1">
            <a:off x="7086600" y="2438400"/>
            <a:ext cx="3810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0" name="Text Box 13"/>
          <p:cNvSpPr txBox="1">
            <a:spLocks noChangeArrowheads="1"/>
          </p:cNvSpPr>
          <p:nvPr/>
        </p:nvSpPr>
        <p:spPr bwMode="auto">
          <a:xfrm>
            <a:off x="152400" y="3124200"/>
            <a:ext cx="3505200" cy="466725"/>
          </a:xfrm>
          <a:prstGeom prst="rect">
            <a:avLst/>
          </a:prstGeom>
          <a:solidFill>
            <a:srgbClr val="FFFF66"/>
          </a:solidFill>
          <a:ln w="9525" algn="ctr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8000"/>
                </a:solidFill>
              </a:rPr>
              <a:t>1.  Rows – RECORDS</a:t>
            </a:r>
          </a:p>
        </p:txBody>
      </p:sp>
      <p:sp>
        <p:nvSpPr>
          <p:cNvPr id="11281" name="Rectangle 14"/>
          <p:cNvSpPr>
            <a:spLocks noChangeArrowheads="1"/>
          </p:cNvSpPr>
          <p:nvPr/>
        </p:nvSpPr>
        <p:spPr bwMode="auto">
          <a:xfrm>
            <a:off x="4419600" y="4572000"/>
            <a:ext cx="1447800" cy="228600"/>
          </a:xfrm>
          <a:prstGeom prst="rect">
            <a:avLst/>
          </a:prstGeom>
          <a:noFill/>
          <a:ln w="28575" algn="ctr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2" name="Line 15"/>
          <p:cNvSpPr>
            <a:spLocks noChangeShapeType="1"/>
          </p:cNvSpPr>
          <p:nvPr/>
        </p:nvSpPr>
        <p:spPr bwMode="auto">
          <a:xfrm flipV="1">
            <a:off x="7391400" y="2362200"/>
            <a:ext cx="99060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3" name="Text Box 17"/>
          <p:cNvSpPr txBox="1">
            <a:spLocks noChangeArrowheads="1"/>
          </p:cNvSpPr>
          <p:nvPr/>
        </p:nvSpPr>
        <p:spPr bwMode="auto">
          <a:xfrm>
            <a:off x="5486400" y="2971800"/>
            <a:ext cx="3429000" cy="466725"/>
          </a:xfrm>
          <a:prstGeom prst="rect">
            <a:avLst/>
          </a:prstGeom>
          <a:solidFill>
            <a:srgbClr val="FFFF66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2.  Columns -  FIELDS</a:t>
            </a:r>
          </a:p>
        </p:txBody>
      </p:sp>
      <p:sp>
        <p:nvSpPr>
          <p:cNvPr id="11284" name="Rectangle 23"/>
          <p:cNvSpPr>
            <a:spLocks noChangeArrowheads="1"/>
          </p:cNvSpPr>
          <p:nvPr/>
        </p:nvSpPr>
        <p:spPr bwMode="auto">
          <a:xfrm>
            <a:off x="2971800" y="3962400"/>
            <a:ext cx="5791200" cy="152400"/>
          </a:xfrm>
          <a:prstGeom prst="rect">
            <a:avLst/>
          </a:prstGeom>
          <a:solidFill>
            <a:srgbClr val="FFFF99">
              <a:alpha val="34901"/>
            </a:srgbClr>
          </a:solidFill>
          <a:ln w="38100" algn="ctr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5" name="Rectangle 24"/>
          <p:cNvSpPr>
            <a:spLocks noChangeArrowheads="1"/>
          </p:cNvSpPr>
          <p:nvPr/>
        </p:nvSpPr>
        <p:spPr bwMode="auto">
          <a:xfrm>
            <a:off x="2971800" y="3581400"/>
            <a:ext cx="5791200" cy="152400"/>
          </a:xfrm>
          <a:prstGeom prst="rect">
            <a:avLst/>
          </a:prstGeom>
          <a:solidFill>
            <a:srgbClr val="FFFF99">
              <a:alpha val="34901"/>
            </a:srgbClr>
          </a:solidFill>
          <a:ln w="38100" algn="ctr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6" name="Text Box 27"/>
          <p:cNvSpPr txBox="1">
            <a:spLocks noChangeArrowheads="1"/>
          </p:cNvSpPr>
          <p:nvPr/>
        </p:nvSpPr>
        <p:spPr bwMode="auto">
          <a:xfrm>
            <a:off x="0" y="1524000"/>
            <a:ext cx="205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5322888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tabLst>
                <a:tab pos="5322888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tabLst>
                <a:tab pos="5322888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tabLst>
                <a:tab pos="5322888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tabLst>
                <a:tab pos="5322888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75000"/>
              </a:spcAft>
              <a:tabLst>
                <a:tab pos="5322888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75000"/>
              </a:spcAft>
              <a:tabLst>
                <a:tab pos="5322888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75000"/>
              </a:spcAft>
              <a:tabLst>
                <a:tab pos="5322888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75000"/>
              </a:spcAft>
              <a:tabLst>
                <a:tab pos="5322888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sz="2000" b="1">
                <a:latin typeface="Arial" charset="0"/>
              </a:rPr>
              <a:t>Records</a:t>
            </a:r>
          </a:p>
        </p:txBody>
      </p:sp>
      <p:sp>
        <p:nvSpPr>
          <p:cNvPr id="11287" name="Text Box 28"/>
          <p:cNvSpPr txBox="1">
            <a:spLocks noChangeArrowheads="1"/>
          </p:cNvSpPr>
          <p:nvPr/>
        </p:nvSpPr>
        <p:spPr bwMode="auto">
          <a:xfrm>
            <a:off x="0" y="2514600"/>
            <a:ext cx="205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5322888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tabLst>
                <a:tab pos="5322888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tabLst>
                <a:tab pos="5322888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tabLst>
                <a:tab pos="5322888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tabLst>
                <a:tab pos="5322888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75000"/>
              </a:spcAft>
              <a:tabLst>
                <a:tab pos="5322888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75000"/>
              </a:spcAft>
              <a:tabLst>
                <a:tab pos="5322888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75000"/>
              </a:spcAft>
              <a:tabLst>
                <a:tab pos="5322888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75000"/>
              </a:spcAft>
              <a:tabLst>
                <a:tab pos="5322888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FontTx/>
              <a:buAutoNum type="arabicPeriod" startAt="3"/>
            </a:pPr>
            <a:r>
              <a:rPr lang="en-US" sz="2000" b="1">
                <a:latin typeface="Arial" charset="0"/>
              </a:rPr>
              <a:t>Entry</a:t>
            </a:r>
          </a:p>
        </p:txBody>
      </p:sp>
      <p:sp>
        <p:nvSpPr>
          <p:cNvPr id="11288" name="Text Box 29"/>
          <p:cNvSpPr txBox="1">
            <a:spLocks noChangeArrowheads="1"/>
          </p:cNvSpPr>
          <p:nvPr/>
        </p:nvSpPr>
        <p:spPr bwMode="auto">
          <a:xfrm>
            <a:off x="0" y="1981200"/>
            <a:ext cx="205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5322888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tabLst>
                <a:tab pos="5322888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tabLst>
                <a:tab pos="5322888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tabLst>
                <a:tab pos="5322888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tabLst>
                <a:tab pos="5322888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75000"/>
              </a:spcAft>
              <a:tabLst>
                <a:tab pos="5322888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75000"/>
              </a:spcAft>
              <a:tabLst>
                <a:tab pos="5322888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75000"/>
              </a:spcAft>
              <a:tabLst>
                <a:tab pos="5322888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75000"/>
              </a:spcAft>
              <a:tabLst>
                <a:tab pos="5322888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FontTx/>
              <a:buAutoNum type="arabicPeriod" startAt="2"/>
            </a:pPr>
            <a:r>
              <a:rPr lang="en-US" sz="2000" b="1">
                <a:latin typeface="Arial" charset="0"/>
              </a:rPr>
              <a:t>Fields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267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267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26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26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6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6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70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01625" y="1600200"/>
            <a:ext cx="4194175" cy="449897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Name</a:t>
            </a:r>
          </a:p>
          <a:p>
            <a:pPr eaLnBrk="1" hangingPunct="1">
              <a:defRPr/>
            </a:pPr>
            <a:r>
              <a:rPr lang="en-US" dirty="0"/>
              <a:t>Birth date</a:t>
            </a:r>
          </a:p>
          <a:p>
            <a:pPr eaLnBrk="1" hangingPunct="1">
              <a:defRPr/>
            </a:pPr>
            <a:r>
              <a:rPr lang="en-US" dirty="0"/>
              <a:t>Social Security No.</a:t>
            </a:r>
          </a:p>
          <a:p>
            <a:pPr eaLnBrk="1" hangingPunct="1">
              <a:defRPr/>
            </a:pPr>
            <a:r>
              <a:rPr lang="en-US" dirty="0"/>
              <a:t>Street</a:t>
            </a:r>
          </a:p>
          <a:p>
            <a:pPr eaLnBrk="1" hangingPunct="1">
              <a:defRPr/>
            </a:pPr>
            <a:r>
              <a:rPr lang="en-US" dirty="0"/>
              <a:t>City</a:t>
            </a:r>
          </a:p>
          <a:p>
            <a:pPr eaLnBrk="1" hangingPunct="1">
              <a:defRPr/>
            </a:pPr>
            <a:r>
              <a:rPr lang="en-US" dirty="0"/>
              <a:t>State</a:t>
            </a:r>
          </a:p>
          <a:p>
            <a:pPr eaLnBrk="1" hangingPunct="1">
              <a:defRPr/>
            </a:pPr>
            <a:r>
              <a:rPr lang="en-US" dirty="0"/>
              <a:t>Zip</a:t>
            </a:r>
          </a:p>
          <a:p>
            <a:pPr eaLnBrk="1" hangingPunct="1">
              <a:defRPr/>
            </a:pPr>
            <a:r>
              <a:rPr lang="en-US" dirty="0"/>
              <a:t>Phone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4267200" y="1600200"/>
            <a:ext cx="4575175" cy="449897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/>
          <a:lstStyle/>
          <a:p>
            <a:pPr marL="571500" indent="0" eaLnBrk="1" hangingPunct="1">
              <a:buFont typeface="Arial" charset="0"/>
              <a:buNone/>
              <a:defRPr/>
            </a:pPr>
            <a:r>
              <a:rPr lang="en-US" dirty="0"/>
              <a:t>Each item on the left is classified as a/an:</a:t>
            </a:r>
          </a:p>
          <a:p>
            <a:pPr marL="571500" indent="0" eaLnBrk="1" hangingPunct="1">
              <a:buFont typeface="Tahoma" pitchFamily="34" charset="0"/>
              <a:buAutoNum type="alphaLcParenR"/>
              <a:defRPr/>
            </a:pPr>
            <a:r>
              <a:rPr lang="en-US" dirty="0"/>
              <a:t> Table</a:t>
            </a:r>
          </a:p>
          <a:p>
            <a:pPr marL="571500" indent="0" eaLnBrk="1" hangingPunct="1">
              <a:buFont typeface="Tahoma" pitchFamily="34" charset="0"/>
              <a:buAutoNum type="alphaLcParenR"/>
              <a:defRPr/>
            </a:pPr>
            <a:r>
              <a:rPr lang="en-US" dirty="0"/>
              <a:t> Record</a:t>
            </a:r>
          </a:p>
          <a:p>
            <a:pPr marL="571500" indent="0" eaLnBrk="1" hangingPunct="1">
              <a:buFont typeface="Tahoma" pitchFamily="34" charset="0"/>
              <a:buAutoNum type="alphaLcParenR"/>
              <a:defRPr/>
            </a:pPr>
            <a:r>
              <a:rPr lang="en-US" dirty="0"/>
              <a:t> Field</a:t>
            </a:r>
          </a:p>
          <a:p>
            <a:pPr marL="571500" indent="0" eaLnBrk="1" hangingPunct="1">
              <a:buFont typeface="Tahoma" pitchFamily="34" charset="0"/>
              <a:buAutoNum type="alphaLcParenR"/>
              <a:defRPr/>
            </a:pPr>
            <a:r>
              <a:rPr lang="en-US" dirty="0"/>
              <a:t> Entry</a:t>
            </a:r>
          </a:p>
        </p:txBody>
      </p:sp>
      <p:sp>
        <p:nvSpPr>
          <p:cNvPr id="1229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000">
                <a:latin typeface="Arial" charset="0"/>
              </a:rPr>
              <a:t>Slide </a:t>
            </a:r>
            <a:fld id="{5F7F473E-D7BE-4BCD-B8BB-B336F2E8D1EB}" type="slidenum">
              <a:rPr lang="en-US" sz="1000" smtClean="0">
                <a:latin typeface="Arial" charset="0"/>
              </a:rPr>
              <a:pPr eaLnBrk="1" hangingPunct="1"/>
              <a:t>13</a:t>
            </a:fld>
            <a:endParaRPr lang="en-US" sz="1000">
              <a:latin typeface="Arial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01625" y="1600200"/>
            <a:ext cx="4194175" cy="449897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Susan Almond</a:t>
            </a:r>
          </a:p>
          <a:p>
            <a:pPr eaLnBrk="1" hangingPunct="1">
              <a:defRPr/>
            </a:pPr>
            <a:r>
              <a:rPr lang="en-US" dirty="0"/>
              <a:t>10/22/1985</a:t>
            </a:r>
          </a:p>
          <a:p>
            <a:pPr eaLnBrk="1" hangingPunct="1">
              <a:defRPr/>
            </a:pPr>
            <a:r>
              <a:rPr lang="en-US" dirty="0"/>
              <a:t>245-88-9845</a:t>
            </a:r>
          </a:p>
          <a:p>
            <a:pPr eaLnBrk="1" hangingPunct="1">
              <a:defRPr/>
            </a:pPr>
            <a:r>
              <a:rPr lang="en-US" dirty="0"/>
              <a:t>31 Bessemer St.</a:t>
            </a:r>
          </a:p>
          <a:p>
            <a:pPr eaLnBrk="1" hangingPunct="1">
              <a:defRPr/>
            </a:pPr>
            <a:r>
              <a:rPr lang="en-US" dirty="0"/>
              <a:t>Greensboro</a:t>
            </a:r>
          </a:p>
          <a:p>
            <a:pPr eaLnBrk="1" hangingPunct="1">
              <a:defRPr/>
            </a:pPr>
            <a:r>
              <a:rPr lang="en-US" dirty="0"/>
              <a:t>NC</a:t>
            </a:r>
          </a:p>
          <a:p>
            <a:pPr eaLnBrk="1" hangingPunct="1">
              <a:defRPr/>
            </a:pPr>
            <a:r>
              <a:rPr lang="en-US" dirty="0"/>
              <a:t>25233</a:t>
            </a:r>
          </a:p>
          <a:p>
            <a:pPr eaLnBrk="1" hangingPunct="1">
              <a:defRPr/>
            </a:pPr>
            <a:r>
              <a:rPr lang="en-US" dirty="0"/>
              <a:t>336-585-5646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4267200" y="1600200"/>
            <a:ext cx="4575175" cy="449897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/>
          <a:lstStyle/>
          <a:p>
            <a:pPr marL="571500" indent="0" eaLnBrk="1" hangingPunct="1">
              <a:buFont typeface="Arial" charset="0"/>
              <a:buNone/>
              <a:defRPr/>
            </a:pPr>
            <a:r>
              <a:rPr lang="en-US" dirty="0"/>
              <a:t>Each item on the left is classified as a/an:</a:t>
            </a:r>
          </a:p>
          <a:p>
            <a:pPr marL="571500" indent="0" eaLnBrk="1" hangingPunct="1">
              <a:buFont typeface="Tahoma" pitchFamily="34" charset="0"/>
              <a:buAutoNum type="alphaLcParenR"/>
              <a:defRPr/>
            </a:pPr>
            <a:r>
              <a:rPr lang="en-US" dirty="0"/>
              <a:t> Table</a:t>
            </a:r>
          </a:p>
          <a:p>
            <a:pPr marL="571500" indent="0" eaLnBrk="1" hangingPunct="1">
              <a:buFont typeface="Tahoma" pitchFamily="34" charset="0"/>
              <a:buAutoNum type="alphaLcParenR"/>
              <a:defRPr/>
            </a:pPr>
            <a:r>
              <a:rPr lang="en-US" dirty="0"/>
              <a:t> Record</a:t>
            </a:r>
          </a:p>
          <a:p>
            <a:pPr marL="571500" indent="0" eaLnBrk="1" hangingPunct="1">
              <a:buFont typeface="Tahoma" pitchFamily="34" charset="0"/>
              <a:buAutoNum type="alphaLcParenR"/>
              <a:defRPr/>
            </a:pPr>
            <a:r>
              <a:rPr lang="en-US" dirty="0"/>
              <a:t> Field</a:t>
            </a:r>
          </a:p>
          <a:p>
            <a:pPr marL="571500" indent="0" eaLnBrk="1" hangingPunct="1">
              <a:buFont typeface="Tahoma" pitchFamily="34" charset="0"/>
              <a:buAutoNum type="alphaLcParenR"/>
              <a:defRPr/>
            </a:pPr>
            <a:r>
              <a:rPr lang="en-US" dirty="0"/>
              <a:t> Entry</a:t>
            </a:r>
          </a:p>
        </p:txBody>
      </p:sp>
      <p:sp>
        <p:nvSpPr>
          <p:cNvPr id="1331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000">
                <a:latin typeface="Arial" charset="0"/>
              </a:rPr>
              <a:t>Slide </a:t>
            </a:r>
            <a:fld id="{3C028808-9827-4C0A-B432-D179C2D49498}" type="slidenum">
              <a:rPr lang="en-US" sz="1000" smtClean="0">
                <a:latin typeface="Arial" charset="0"/>
              </a:rPr>
              <a:pPr eaLnBrk="1" hangingPunct="1"/>
              <a:t>14</a:t>
            </a:fld>
            <a:endParaRPr lang="en-US" sz="1000">
              <a:latin typeface="Arial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01625" y="1600200"/>
            <a:ext cx="4194175" cy="449897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Susan Almond</a:t>
            </a:r>
          </a:p>
          <a:p>
            <a:pPr eaLnBrk="1" hangingPunct="1">
              <a:defRPr/>
            </a:pPr>
            <a:r>
              <a:rPr lang="en-US" dirty="0"/>
              <a:t>10/22/1985</a:t>
            </a:r>
          </a:p>
          <a:p>
            <a:pPr eaLnBrk="1" hangingPunct="1">
              <a:defRPr/>
            </a:pPr>
            <a:r>
              <a:rPr lang="en-US" dirty="0"/>
              <a:t>245-88-9845</a:t>
            </a:r>
          </a:p>
          <a:p>
            <a:pPr eaLnBrk="1" hangingPunct="1">
              <a:defRPr/>
            </a:pPr>
            <a:r>
              <a:rPr lang="en-US" dirty="0"/>
              <a:t>31 Bessemer St.</a:t>
            </a:r>
          </a:p>
          <a:p>
            <a:pPr eaLnBrk="1" hangingPunct="1">
              <a:defRPr/>
            </a:pPr>
            <a:r>
              <a:rPr lang="en-US" dirty="0"/>
              <a:t>Greensboro</a:t>
            </a:r>
          </a:p>
          <a:p>
            <a:pPr eaLnBrk="1" hangingPunct="1">
              <a:defRPr/>
            </a:pPr>
            <a:r>
              <a:rPr lang="en-US" dirty="0"/>
              <a:t>NC</a:t>
            </a:r>
          </a:p>
          <a:p>
            <a:pPr eaLnBrk="1" hangingPunct="1">
              <a:defRPr/>
            </a:pPr>
            <a:r>
              <a:rPr lang="en-US" dirty="0"/>
              <a:t>25233</a:t>
            </a:r>
          </a:p>
          <a:p>
            <a:pPr eaLnBrk="1" hangingPunct="1">
              <a:defRPr/>
            </a:pPr>
            <a:r>
              <a:rPr lang="en-US" dirty="0"/>
              <a:t>336-585-5646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4267200" y="1600200"/>
            <a:ext cx="4575175" cy="449897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/>
          <a:lstStyle/>
          <a:p>
            <a:pPr marL="571500" indent="0" eaLnBrk="1" hangingPunct="1">
              <a:buFont typeface="Arial" charset="0"/>
              <a:buNone/>
              <a:defRPr/>
            </a:pPr>
            <a:r>
              <a:rPr lang="en-US" dirty="0"/>
              <a:t>All of the information about Susan Almond is classified as a/an:</a:t>
            </a:r>
          </a:p>
          <a:p>
            <a:pPr marL="571500" indent="0" eaLnBrk="1" hangingPunct="1">
              <a:buFont typeface="Tahoma" pitchFamily="34" charset="0"/>
              <a:buAutoNum type="alphaLcParenR"/>
              <a:defRPr/>
            </a:pPr>
            <a:r>
              <a:rPr lang="en-US" dirty="0"/>
              <a:t> Table</a:t>
            </a:r>
          </a:p>
          <a:p>
            <a:pPr marL="571500" indent="0" eaLnBrk="1" hangingPunct="1">
              <a:buFont typeface="Tahoma" pitchFamily="34" charset="0"/>
              <a:buAutoNum type="alphaLcParenR"/>
              <a:defRPr/>
            </a:pPr>
            <a:r>
              <a:rPr lang="en-US" dirty="0"/>
              <a:t> Record</a:t>
            </a:r>
          </a:p>
          <a:p>
            <a:pPr marL="571500" indent="0" eaLnBrk="1" hangingPunct="1">
              <a:buFont typeface="Tahoma" pitchFamily="34" charset="0"/>
              <a:buAutoNum type="alphaLcParenR"/>
              <a:defRPr/>
            </a:pPr>
            <a:r>
              <a:rPr lang="en-US" dirty="0"/>
              <a:t> Field</a:t>
            </a:r>
          </a:p>
          <a:p>
            <a:pPr marL="571500" indent="0" eaLnBrk="1" hangingPunct="1">
              <a:buFont typeface="Tahoma" pitchFamily="34" charset="0"/>
              <a:buAutoNum type="alphaLcParenR"/>
              <a:defRPr/>
            </a:pPr>
            <a:r>
              <a:rPr lang="en-US" dirty="0"/>
              <a:t> Entry</a:t>
            </a:r>
          </a:p>
        </p:txBody>
      </p:sp>
      <p:sp>
        <p:nvSpPr>
          <p:cNvPr id="1434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000">
                <a:latin typeface="Arial" charset="0"/>
              </a:rPr>
              <a:t>Slide </a:t>
            </a:r>
            <a:fld id="{DCBADD74-120B-4A1F-AB6E-4468AE90A9AA}" type="slidenum">
              <a:rPr lang="en-US" sz="1000" smtClean="0">
                <a:latin typeface="Arial" charset="0"/>
              </a:rPr>
              <a:pPr eaLnBrk="1" hangingPunct="1"/>
              <a:t>15</a:t>
            </a:fld>
            <a:endParaRPr lang="en-US" sz="1000">
              <a:latin typeface="Arial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Discussion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609600" y="1524000"/>
            <a:ext cx="7927975" cy="449897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Information about multiple employees is classified as a/an:</a:t>
            </a:r>
          </a:p>
          <a:p>
            <a:pPr marL="803275" indent="-407988" eaLnBrk="1" hangingPunct="1">
              <a:buFont typeface="+mj-lt"/>
              <a:buAutoNum type="alphaLcParenR"/>
              <a:defRPr/>
            </a:pPr>
            <a:r>
              <a:rPr lang="en-US" dirty="0"/>
              <a:t>Table</a:t>
            </a:r>
          </a:p>
          <a:p>
            <a:pPr marL="803275" indent="-407988" eaLnBrk="1" hangingPunct="1">
              <a:buFont typeface="+mj-lt"/>
              <a:buAutoNum type="alphaLcParenR"/>
              <a:defRPr/>
            </a:pPr>
            <a:r>
              <a:rPr lang="en-US" dirty="0"/>
              <a:t>Record</a:t>
            </a:r>
          </a:p>
          <a:p>
            <a:pPr marL="803275" indent="-407988" eaLnBrk="1" hangingPunct="1">
              <a:buFont typeface="+mj-lt"/>
              <a:buAutoNum type="alphaLcParenR"/>
              <a:defRPr/>
            </a:pPr>
            <a:r>
              <a:rPr lang="en-US" dirty="0"/>
              <a:t>Field</a:t>
            </a:r>
          </a:p>
          <a:p>
            <a:pPr marL="803275" indent="-407988" eaLnBrk="1" hangingPunct="1">
              <a:buFont typeface="+mj-lt"/>
              <a:buAutoNum type="alphaLcParenR"/>
              <a:defRPr/>
            </a:pPr>
            <a:r>
              <a:rPr lang="en-US" dirty="0"/>
              <a:t>Entry</a:t>
            </a:r>
          </a:p>
        </p:txBody>
      </p:sp>
      <p:sp>
        <p:nvSpPr>
          <p:cNvPr id="1536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000">
                <a:latin typeface="Arial" charset="0"/>
              </a:rPr>
              <a:t>Slide </a:t>
            </a:r>
            <a:fld id="{938EE278-9CE5-4EB1-B9E5-4389BEDBD623}" type="slidenum">
              <a:rPr lang="en-US" sz="1000" smtClean="0">
                <a:latin typeface="Arial" charset="0"/>
              </a:rPr>
              <a:pPr eaLnBrk="1" hangingPunct="1"/>
              <a:t>16</a:t>
            </a:fld>
            <a:endParaRPr lang="en-US" sz="1000">
              <a:latin typeface="Arial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Susan’s Record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000">
                <a:latin typeface="Arial" charset="0"/>
              </a:rPr>
              <a:t>Slide </a:t>
            </a:r>
            <a:fld id="{9882D188-2FDA-462E-B705-AF68AA41DDDC}" type="slidenum">
              <a:rPr lang="en-US" sz="1000" smtClean="0">
                <a:latin typeface="Arial" charset="0"/>
              </a:rPr>
              <a:pPr eaLnBrk="1" hangingPunct="1"/>
              <a:t>17</a:t>
            </a:fld>
            <a:endParaRPr lang="en-US" sz="1000">
              <a:latin typeface="Arial" charset="0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4294967295"/>
          </p:nvPr>
        </p:nvGraphicFramePr>
        <p:xfrm>
          <a:off x="304800" y="1828800"/>
          <a:ext cx="8461376" cy="1285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7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7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7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59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1919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102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Name</a:t>
                      </a:r>
                    </a:p>
                  </a:txBody>
                  <a:tcPr marT="45743" marB="45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Bday</a:t>
                      </a:r>
                      <a:endParaRPr lang="en-US" sz="1800" dirty="0"/>
                    </a:p>
                  </a:txBody>
                  <a:tcPr marT="45743" marB="45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SS</a:t>
                      </a:r>
                    </a:p>
                  </a:txBody>
                  <a:tcPr marT="45743" marB="45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Street</a:t>
                      </a:r>
                    </a:p>
                  </a:txBody>
                  <a:tcPr marT="45743" marB="45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City</a:t>
                      </a:r>
                    </a:p>
                  </a:txBody>
                  <a:tcPr marT="45743" marB="45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St</a:t>
                      </a:r>
                    </a:p>
                  </a:txBody>
                  <a:tcPr marT="45743" marB="45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Zip</a:t>
                      </a:r>
                    </a:p>
                  </a:txBody>
                  <a:tcPr marT="45743" marB="45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Phone</a:t>
                      </a:r>
                    </a:p>
                  </a:txBody>
                  <a:tcPr marT="45743" marB="4574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852">
                <a:tc>
                  <a:txBody>
                    <a:bodyPr/>
                    <a:lstStyle/>
                    <a:p>
                      <a:r>
                        <a:rPr lang="en-US" sz="1800" dirty="0"/>
                        <a:t>Almond, Susan</a:t>
                      </a:r>
                    </a:p>
                  </a:txBody>
                  <a:tcPr marT="45743" marB="4574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10/22/1985</a:t>
                      </a:r>
                    </a:p>
                  </a:txBody>
                  <a:tcPr marT="45743" marB="4574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245-88-9845</a:t>
                      </a:r>
                    </a:p>
                  </a:txBody>
                  <a:tcPr marT="45743" marB="4574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31 Bessemer</a:t>
                      </a:r>
                      <a:r>
                        <a:rPr lang="en-US" sz="1800" baseline="0" dirty="0"/>
                        <a:t> St</a:t>
                      </a:r>
                      <a:endParaRPr lang="en-US" sz="1800" dirty="0"/>
                    </a:p>
                  </a:txBody>
                  <a:tcPr marT="45743" marB="4574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Greensboro</a:t>
                      </a:r>
                    </a:p>
                  </a:txBody>
                  <a:tcPr marT="45743" marB="4574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NC</a:t>
                      </a:r>
                    </a:p>
                  </a:txBody>
                  <a:tcPr marT="45743" marB="4574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25233</a:t>
                      </a:r>
                    </a:p>
                  </a:txBody>
                  <a:tcPr marT="45743" marB="4574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336-585-5646</a:t>
                      </a:r>
                    </a:p>
                  </a:txBody>
                  <a:tcPr marT="45743" marB="4574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418" name="TextBox 9"/>
          <p:cNvSpPr txBox="1">
            <a:spLocks noChangeArrowheads="1"/>
          </p:cNvSpPr>
          <p:nvPr/>
        </p:nvSpPr>
        <p:spPr bwMode="auto">
          <a:xfrm>
            <a:off x="780143" y="381000"/>
            <a:ext cx="7391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dirty="0"/>
              <a:t>One record is displayed from the Employee Table above.  The table contains 8 fields.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152400"/>
            <a:ext cx="8839200" cy="1143000"/>
          </a:xfrm>
        </p:spPr>
        <p:txBody>
          <a:bodyPr/>
          <a:lstStyle/>
          <a:p>
            <a:pPr algn="l"/>
            <a:r>
              <a:rPr lang="en-US" sz="4000" dirty="0"/>
              <a:t>Open &amp; Close an Object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Access Lesson 1 Lesson Plans Michele Smith – North Buncombe High School, Weaverville, NC  28787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838200"/>
            <a:ext cx="4343400" cy="4876800"/>
          </a:xfrm>
        </p:spPr>
        <p:txBody>
          <a:bodyPr>
            <a:normAutofit/>
          </a:bodyPr>
          <a:lstStyle/>
          <a:p>
            <a:r>
              <a:rPr lang="en-US" dirty="0"/>
              <a:t>The Navigation Pane does not display any groups that are empty.</a:t>
            </a:r>
          </a:p>
          <a:p>
            <a:r>
              <a:rPr lang="en-US" dirty="0"/>
              <a:t>By default, objects in the Navigation Pane are organized by Table.</a:t>
            </a:r>
          </a:p>
          <a:p>
            <a:r>
              <a:rPr lang="en-US" dirty="0"/>
              <a:t>Double-Click an object in the Navigation Pane to open the object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6669"/>
            <a:ext cx="9144000" cy="3116662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770120" y="838200"/>
            <a:ext cx="43434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You can select open objects using the object table that appears below the ribbon area</a:t>
            </a:r>
          </a:p>
          <a:p>
            <a:r>
              <a:rPr lang="en-US" dirty="0"/>
              <a:t>The currently selected object’s tab appears in yellow</a:t>
            </a:r>
          </a:p>
          <a:p>
            <a:r>
              <a:rPr lang="en-US" dirty="0"/>
              <a:t>Close an object by choosing the close button on the upper right corner of the object window</a:t>
            </a:r>
          </a:p>
        </p:txBody>
      </p:sp>
    </p:spTree>
    <p:extLst>
      <p:ext uri="{BB962C8B-B14F-4D97-AF65-F5344CB8AC3E}">
        <p14:creationId xmlns:p14="http://schemas.microsoft.com/office/powerpoint/2010/main" val="1911752537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152400"/>
            <a:ext cx="8839200" cy="1143000"/>
          </a:xfrm>
        </p:spPr>
        <p:txBody>
          <a:bodyPr/>
          <a:lstStyle/>
          <a:p>
            <a:pPr algn="l"/>
            <a:r>
              <a:rPr lang="en-US" sz="3200" dirty="0"/>
              <a:t>Differences between </a:t>
            </a:r>
            <a:br>
              <a:rPr lang="en-US" sz="3200" dirty="0"/>
            </a:br>
            <a:r>
              <a:rPr lang="en-US" sz="3200" dirty="0"/>
              <a:t>Design View &amp; Datasheet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3000" y="1371600"/>
            <a:ext cx="6858000" cy="4572000"/>
          </a:xfrm>
        </p:spPr>
        <p:txBody>
          <a:bodyPr>
            <a:normAutofit fontScale="92500"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Datasheet</a:t>
            </a:r>
            <a:r>
              <a:rPr lang="en-US" dirty="0">
                <a:latin typeface="Arial" pitchFamily="34" charset="0"/>
                <a:cs typeface="Arial" pitchFamily="34" charset="0"/>
              </a:rPr>
              <a:t> 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view</a:t>
            </a:r>
            <a:r>
              <a:rPr lang="en-US" dirty="0">
                <a:latin typeface="Arial" pitchFamily="34" charset="0"/>
                <a:cs typeface="Arial" pitchFamily="34" charset="0"/>
              </a:rPr>
              <a:t> shows the data in the database. It also allows you to enter 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and</a:t>
            </a:r>
            <a:r>
              <a:rPr lang="en-US" dirty="0">
                <a:latin typeface="Arial" pitchFamily="34" charset="0"/>
                <a:cs typeface="Arial" pitchFamily="34" charset="0"/>
              </a:rPr>
              <a:t> edit the data. It does not let you change the format of the database, other than minor changes (such as displayed column widths).</a:t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b="1" dirty="0">
                <a:latin typeface="Arial" pitchFamily="34" charset="0"/>
                <a:cs typeface="Arial" pitchFamily="34" charset="0"/>
              </a:rPr>
              <a:t>Design</a:t>
            </a:r>
            <a:r>
              <a:rPr lang="en-US" dirty="0">
                <a:latin typeface="Arial" pitchFamily="34" charset="0"/>
                <a:cs typeface="Arial" pitchFamily="34" charset="0"/>
              </a:rPr>
              <a:t> 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view</a:t>
            </a:r>
            <a:r>
              <a:rPr lang="en-US" dirty="0">
                <a:latin typeface="Arial" pitchFamily="34" charset="0"/>
                <a:cs typeface="Arial" pitchFamily="34" charset="0"/>
              </a:rPr>
              <a:t> allows you to create or change the table, form, or other database object, 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and</a:t>
            </a:r>
            <a:r>
              <a:rPr lang="en-US" dirty="0">
                <a:latin typeface="Arial" pitchFamily="34" charset="0"/>
                <a:cs typeface="Arial" pitchFamily="34" charset="0"/>
              </a:rPr>
              <a:t> configure the fields. You can also set keys 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and</a:t>
            </a:r>
            <a:r>
              <a:rPr lang="en-US" dirty="0">
                <a:latin typeface="Arial" pitchFamily="34" charset="0"/>
                <a:cs typeface="Arial" pitchFamily="34" charset="0"/>
              </a:rPr>
              <a:t> restrict the values entered here. But you can't change the database data in 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design</a:t>
            </a:r>
            <a:r>
              <a:rPr lang="en-US" dirty="0">
                <a:latin typeface="Arial" pitchFamily="34" charset="0"/>
                <a:cs typeface="Arial" pitchFamily="34" charset="0"/>
              </a:rPr>
              <a:t> 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view</a:t>
            </a:r>
            <a:r>
              <a:rPr lang="en-US" dirty="0">
                <a:latin typeface="Arial" pitchFamily="34" charset="0"/>
                <a:cs typeface="Arial" pitchFamily="34" charset="0"/>
              </a:rPr>
              <a:t>.</a:t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dirty="0">
                <a:latin typeface="Arial" pitchFamily="34" charset="0"/>
                <a:cs typeface="Arial" pitchFamily="34" charset="0"/>
              </a:rPr>
              <a:t>You don't use one or the other exclusively. You constantly switch back 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and</a:t>
            </a:r>
            <a:r>
              <a:rPr lang="en-US" dirty="0">
                <a:latin typeface="Arial" pitchFamily="34" charset="0"/>
                <a:cs typeface="Arial" pitchFamily="34" charset="0"/>
              </a:rPr>
              <a:t> forth 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between</a:t>
            </a:r>
            <a:r>
              <a:rPr lang="en-US" dirty="0">
                <a:latin typeface="Arial" pitchFamily="34" charset="0"/>
                <a:cs typeface="Arial" pitchFamily="34" charset="0"/>
              </a:rPr>
              <a:t> them while designing your database</a:t>
            </a:r>
          </a:p>
        </p:txBody>
      </p:sp>
    </p:spTree>
    <p:extLst>
      <p:ext uri="{BB962C8B-B14F-4D97-AF65-F5344CB8AC3E}">
        <p14:creationId xmlns:p14="http://schemas.microsoft.com/office/powerpoint/2010/main" val="1911752537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152400"/>
            <a:ext cx="6512511" cy="1143000"/>
          </a:xfrm>
        </p:spPr>
        <p:txBody>
          <a:bodyPr/>
          <a:lstStyle/>
          <a:p>
            <a:r>
              <a:rPr lang="en-US" dirty="0"/>
              <a:t>What is a database?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143000" y="1828800"/>
            <a:ext cx="6400800" cy="3474720"/>
          </a:xfrm>
        </p:spPr>
        <p:txBody>
          <a:bodyPr/>
          <a:lstStyle/>
          <a:p>
            <a:endParaRPr lang="en-US" dirty="0"/>
          </a:p>
          <a:p>
            <a:r>
              <a:rPr lang="en-US" sz="3600" dirty="0"/>
              <a:t> A </a:t>
            </a:r>
            <a:r>
              <a:rPr lang="en-US" sz="3600" b="1" dirty="0"/>
              <a:t>database </a:t>
            </a:r>
            <a:r>
              <a:rPr lang="en-US" sz="3600" dirty="0"/>
              <a:t>is a tool used to organize, store, retrieve, and communicate groups of related information.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45199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152400"/>
            <a:ext cx="8839200" cy="1143000"/>
          </a:xfrm>
        </p:spPr>
        <p:txBody>
          <a:bodyPr/>
          <a:lstStyle/>
          <a:p>
            <a:pPr algn="l"/>
            <a:r>
              <a:rPr lang="en-US" sz="4000" dirty="0"/>
              <a:t>Design View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4112777" cy="50090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172200" y="533399"/>
            <a:ext cx="2743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 view displays the background structure of the object.</a:t>
            </a:r>
          </a:p>
          <a:p>
            <a:endParaRPr lang="en-US" dirty="0"/>
          </a:p>
          <a:p>
            <a:r>
              <a:rPr lang="en-US" dirty="0"/>
              <a:t>Design view may be used to modify the underlying design of the object.</a:t>
            </a:r>
          </a:p>
          <a:p>
            <a:endParaRPr lang="en-US" dirty="0"/>
          </a:p>
          <a:p>
            <a:r>
              <a:rPr lang="en-US" dirty="0"/>
              <a:t>ALL OBJECTS can be opened in Design View.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486400" y="3454419"/>
            <a:ext cx="2590800" cy="152400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48600" y="4724400"/>
            <a:ext cx="129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is how a Table looks in Design View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524000" y="2959119"/>
            <a:ext cx="2209800" cy="79578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38150" y="3617671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Field Name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7029" y="4610199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 Types</a:t>
            </a: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 flipV="1">
            <a:off x="1832429" y="2590801"/>
            <a:ext cx="3425371" cy="220406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2331" y="557638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Properties</a:t>
            </a:r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>
          <a:xfrm flipV="1">
            <a:off x="1977731" y="5257801"/>
            <a:ext cx="1677411" cy="503249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074541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152400"/>
            <a:ext cx="8839200" cy="1143000"/>
          </a:xfrm>
        </p:spPr>
        <p:txBody>
          <a:bodyPr/>
          <a:lstStyle/>
          <a:p>
            <a:pPr algn="l"/>
            <a:r>
              <a:rPr lang="en-US" sz="3600" dirty="0"/>
              <a:t>Switch between Design &amp; Data Views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6415851" cy="4572000"/>
          </a:xfrm>
        </p:spPr>
      </p:pic>
      <p:sp>
        <p:nvSpPr>
          <p:cNvPr id="5" name="Oval 4"/>
          <p:cNvSpPr/>
          <p:nvPr/>
        </p:nvSpPr>
        <p:spPr>
          <a:xfrm>
            <a:off x="6553200" y="4953000"/>
            <a:ext cx="1219200" cy="13716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38200" y="914400"/>
            <a:ext cx="1219200" cy="13716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74541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152400"/>
            <a:ext cx="8839200" cy="1143000"/>
          </a:xfrm>
        </p:spPr>
        <p:txBody>
          <a:bodyPr/>
          <a:lstStyle/>
          <a:p>
            <a:pPr algn="l"/>
            <a:r>
              <a:rPr lang="en-US" sz="3600" dirty="0"/>
              <a:t>Switch between Design &amp; Data View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44" b="42742"/>
          <a:stretch/>
        </p:blipFill>
        <p:spPr bwMode="auto">
          <a:xfrm>
            <a:off x="1905000" y="1447800"/>
            <a:ext cx="4648200" cy="418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457200" y="2590800"/>
            <a:ext cx="1295400" cy="60960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700359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152400"/>
            <a:ext cx="8839200" cy="1143000"/>
          </a:xfrm>
        </p:spPr>
        <p:txBody>
          <a:bodyPr/>
          <a:lstStyle/>
          <a:p>
            <a:pPr algn="l"/>
            <a:r>
              <a:rPr lang="en-US" sz="4000" dirty="0"/>
              <a:t>Navigate in Datasheet View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762000" y="1201994"/>
            <a:ext cx="6477000" cy="45541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7467600" y="533400"/>
            <a:ext cx="152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Navigate using the mouse and/or the navigation buttons</a:t>
            </a:r>
          </a:p>
          <a:p>
            <a:endParaRPr lang="en-US" dirty="0"/>
          </a:p>
          <a:p>
            <a:r>
              <a:rPr lang="en-US" dirty="0"/>
              <a:t>Can also navigate by using the keyboard arrow keys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219200" y="4800600"/>
            <a:ext cx="2057400" cy="83820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8600" y="43434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Navigation Buttons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05000" y="5337035"/>
            <a:ext cx="907026" cy="41910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0500" y="5107923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Number of Records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715000" y="4666565"/>
            <a:ext cx="419100" cy="764523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53000" y="4021532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Scroll Bars can be used to navigate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62135" y="4623137"/>
            <a:ext cx="2209800" cy="203132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HOT KEY</a:t>
            </a:r>
          </a:p>
          <a:p>
            <a:r>
              <a:rPr lang="en-US" b="1" dirty="0"/>
              <a:t>Tab Key = moves 1 field to the right</a:t>
            </a:r>
          </a:p>
          <a:p>
            <a:endParaRPr lang="en-US" b="1" dirty="0"/>
          </a:p>
          <a:p>
            <a:r>
              <a:rPr lang="en-US" b="1" dirty="0"/>
              <a:t>Shift +  Tab = Moves one field to the left</a:t>
            </a:r>
          </a:p>
        </p:txBody>
      </p:sp>
    </p:spTree>
    <p:extLst>
      <p:ext uri="{BB962C8B-B14F-4D97-AF65-F5344CB8AC3E}">
        <p14:creationId xmlns:p14="http://schemas.microsoft.com/office/powerpoint/2010/main" val="684700359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152400"/>
            <a:ext cx="8839200" cy="1143000"/>
          </a:xfrm>
        </p:spPr>
        <p:txBody>
          <a:bodyPr/>
          <a:lstStyle/>
          <a:p>
            <a:pPr algn="l"/>
            <a:r>
              <a:rPr lang="en-US" sz="3600" dirty="0"/>
              <a:t>What you see after you open Access…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1295400"/>
            <a:ext cx="7625337" cy="52363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77000" y="1219199"/>
            <a:ext cx="2286000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The screen that appears immediately after opening Microsoft Access 2016 is the Backstage View.</a:t>
            </a:r>
          </a:p>
        </p:txBody>
      </p:sp>
    </p:spTree>
    <p:extLst>
      <p:ext uri="{BB962C8B-B14F-4D97-AF65-F5344CB8AC3E}">
        <p14:creationId xmlns:p14="http://schemas.microsoft.com/office/powerpoint/2010/main" val="4077032107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698500"/>
            <a:ext cx="6705600" cy="755650"/>
          </a:xfrm>
        </p:spPr>
        <p:txBody>
          <a:bodyPr/>
          <a:lstStyle/>
          <a:p>
            <a:pPr>
              <a:defRPr/>
            </a:pPr>
            <a:r>
              <a:rPr lang="en-US" dirty="0"/>
              <a:t>Parts of the Access Ribbon</a:t>
            </a:r>
          </a:p>
        </p:txBody>
      </p:sp>
      <p:pic>
        <p:nvPicPr>
          <p:cNvPr id="27651" name="Content Placeholder 6" descr="Screen shot 2010-06-25 at 9.39.29 A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31856" b="-31856"/>
          <a:stretch>
            <a:fillRect/>
          </a:stretch>
        </p:blipFill>
        <p:spPr>
          <a:xfrm>
            <a:off x="1152525" y="1524000"/>
            <a:ext cx="7762875" cy="4654550"/>
          </a:xfrm>
        </p:spPr>
      </p:pic>
      <p:cxnSp>
        <p:nvCxnSpPr>
          <p:cNvPr id="4" name="Straight Arrow Connector 3"/>
          <p:cNvCxnSpPr/>
          <p:nvPr/>
        </p:nvCxnSpPr>
        <p:spPr>
          <a:xfrm flipH="1">
            <a:off x="2209800" y="2057400"/>
            <a:ext cx="1600200" cy="12954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905000" y="1752600"/>
            <a:ext cx="914400" cy="7620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505200" y="1943100"/>
            <a:ext cx="914400" cy="7620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05000" y="1524000"/>
            <a:ext cx="16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Quick Access Toolbar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94809" y="1812295"/>
            <a:ext cx="6303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Group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70218" y="1685767"/>
            <a:ext cx="6303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Tab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1676400" y="4343400"/>
            <a:ext cx="762000" cy="9144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47008" y="5260240"/>
            <a:ext cx="19153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Navigation Pane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471554" y="1777659"/>
            <a:ext cx="914400" cy="7620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257800" y="1490990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Contextual Command Tab</a:t>
            </a: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" b="28495"/>
          <a:stretch/>
        </p:blipFill>
        <p:spPr>
          <a:xfrm>
            <a:off x="3657600" y="5416102"/>
            <a:ext cx="5157355" cy="905847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2705100" y="6172200"/>
            <a:ext cx="952500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18307" y="6041395"/>
            <a:ext cx="19153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Status Bar (can be turned on or off) File/Options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772400" y="0"/>
            <a:ext cx="1371600" cy="762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32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152400"/>
            <a:ext cx="8839200" cy="1143000"/>
          </a:xfrm>
        </p:spPr>
        <p:txBody>
          <a:bodyPr/>
          <a:lstStyle/>
          <a:p>
            <a:pPr algn="l"/>
            <a:r>
              <a:rPr lang="en-US" sz="4000" dirty="0"/>
              <a:t>Available Templates &amp; Office.com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31" y="914400"/>
            <a:ext cx="7244338" cy="579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32107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152400"/>
            <a:ext cx="8839200" cy="1143000"/>
          </a:xfrm>
        </p:spPr>
        <p:txBody>
          <a:bodyPr/>
          <a:lstStyle/>
          <a:p>
            <a:pPr algn="l"/>
            <a:r>
              <a:rPr lang="en-US" sz="3600" dirty="0"/>
              <a:t>How to open an existing database using Open from File Tab.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828800"/>
            <a:ext cx="5458587" cy="465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32107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152400"/>
            <a:ext cx="8839200" cy="1143000"/>
          </a:xfrm>
        </p:spPr>
        <p:txBody>
          <a:bodyPr/>
          <a:lstStyle/>
          <a:p>
            <a:pPr algn="l"/>
            <a:r>
              <a:rPr lang="en-US" sz="3600" dirty="0"/>
              <a:t>Open a recent database using “Recent Command”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76400"/>
            <a:ext cx="9002381" cy="477269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334000" y="723900"/>
            <a:ext cx="2438400" cy="22479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972101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152400"/>
            <a:ext cx="8839200" cy="1143000"/>
          </a:xfrm>
        </p:spPr>
        <p:txBody>
          <a:bodyPr/>
          <a:lstStyle/>
          <a:p>
            <a:pPr algn="l"/>
            <a:r>
              <a:rPr lang="en-US" sz="4000" dirty="0"/>
              <a:t>It opens in “Datasheet View”</a:t>
            </a:r>
          </a:p>
        </p:txBody>
      </p:sp>
      <p:pic>
        <p:nvPicPr>
          <p:cNvPr id="2" name="Content Placeholder 1" descr="Screen Clippin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/>
          <a:stretch/>
        </p:blipFill>
        <p:spPr>
          <a:xfrm>
            <a:off x="914400" y="1142999"/>
            <a:ext cx="6705600" cy="5026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val 2"/>
          <p:cNvSpPr/>
          <p:nvPr/>
        </p:nvSpPr>
        <p:spPr>
          <a:xfrm>
            <a:off x="609600" y="5410200"/>
            <a:ext cx="1524000" cy="9144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7210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000">
                <a:latin typeface="Arial" charset="0"/>
              </a:rPr>
              <a:t>Slide </a:t>
            </a:r>
            <a:fld id="{0587CF60-AE96-46DD-9A1A-652E4FA27AFA}" type="slidenum">
              <a:rPr lang="en-US" sz="1000" smtClean="0">
                <a:latin typeface="Arial" charset="0"/>
              </a:rPr>
              <a:pPr eaLnBrk="1" hangingPunct="1"/>
              <a:t>3</a:t>
            </a:fld>
            <a:endParaRPr lang="en-US" sz="1000">
              <a:latin typeface="Arial" charset="0"/>
            </a:endParaRPr>
          </a:p>
        </p:txBody>
      </p:sp>
      <p:sp>
        <p:nvSpPr>
          <p:cNvPr id="6246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</a:rPr>
              <a:t>Examples of  Business Databases</a:t>
            </a:r>
          </a:p>
        </p:txBody>
      </p:sp>
      <p:sp>
        <p:nvSpPr>
          <p:cNvPr id="624643" name="Rectangle 3"/>
          <p:cNvSpPr>
            <a:spLocks noGrp="1" noRot="1" noChangeArrowheads="1"/>
          </p:cNvSpPr>
          <p:nvPr>
            <p:ph type="body" sz="half" idx="4294967295"/>
          </p:nvPr>
        </p:nvSpPr>
        <p:spPr>
          <a:xfrm>
            <a:off x="301625" y="1600200"/>
            <a:ext cx="4191000" cy="4498975"/>
          </a:xfrm>
          <a:prstGeom prst="rect">
            <a:avLst/>
          </a:prstGeom>
        </p:spPr>
        <p:txBody>
          <a:bodyPr/>
          <a:lstStyle/>
          <a:p>
            <a:pPr marL="165100" indent="-165100" eaLnBrk="1" hangingPunct="1">
              <a:defRPr/>
            </a:pPr>
            <a:r>
              <a:rPr lang="en-US" sz="2400" dirty="0">
                <a:latin typeface="Arial" charset="0"/>
              </a:rPr>
              <a:t>Telephone book</a:t>
            </a:r>
          </a:p>
          <a:p>
            <a:pPr marL="165100" indent="-165100" eaLnBrk="1" hangingPunct="1">
              <a:defRPr/>
            </a:pPr>
            <a:r>
              <a:rPr lang="en-US" sz="2400" dirty="0">
                <a:latin typeface="Arial" charset="0"/>
              </a:rPr>
              <a:t>Student data</a:t>
            </a:r>
          </a:p>
          <a:p>
            <a:pPr marL="165100" indent="-165100" eaLnBrk="1" hangingPunct="1">
              <a:defRPr/>
            </a:pPr>
            <a:r>
              <a:rPr lang="en-US" sz="2400" dirty="0">
                <a:latin typeface="Arial" charset="0"/>
              </a:rPr>
              <a:t>Music</a:t>
            </a:r>
          </a:p>
          <a:p>
            <a:pPr marL="165100" indent="-165100" eaLnBrk="1" hangingPunct="1">
              <a:defRPr/>
            </a:pPr>
            <a:r>
              <a:rPr lang="en-US" sz="2400" dirty="0">
                <a:latin typeface="Arial" charset="0"/>
              </a:rPr>
              <a:t>Fingerprint database</a:t>
            </a:r>
          </a:p>
          <a:p>
            <a:pPr marL="165100" indent="-165100" eaLnBrk="1" hangingPunct="1">
              <a:defRPr/>
            </a:pPr>
            <a:r>
              <a:rPr lang="en-US" sz="2400" dirty="0">
                <a:latin typeface="Arial" charset="0"/>
              </a:rPr>
              <a:t>Dictionaries </a:t>
            </a:r>
          </a:p>
        </p:txBody>
      </p:sp>
      <p:sp>
        <p:nvSpPr>
          <p:cNvPr id="624644" name="Rectangle 4"/>
          <p:cNvSpPr>
            <a:spLocks noGrp="1" noRot="1" noChangeArrowheads="1"/>
          </p:cNvSpPr>
          <p:nvPr>
            <p:ph type="body" sz="half" idx="4294967295"/>
          </p:nvPr>
        </p:nvSpPr>
        <p:spPr>
          <a:xfrm>
            <a:off x="4038600" y="1600200"/>
            <a:ext cx="4803775" cy="4498975"/>
          </a:xfrm>
          <a:prstGeom prst="rect">
            <a:avLst/>
          </a:prstGeom>
        </p:spPr>
        <p:txBody>
          <a:bodyPr/>
          <a:lstStyle/>
          <a:p>
            <a:pPr marL="284163" indent="-284163" eaLnBrk="1" hangingPunct="1">
              <a:defRPr/>
            </a:pPr>
            <a:r>
              <a:rPr lang="en-US" sz="2400" dirty="0">
                <a:latin typeface="Arial" charset="0"/>
              </a:rPr>
              <a:t>Customer data</a:t>
            </a:r>
          </a:p>
          <a:p>
            <a:pPr marL="284163" indent="-284163" eaLnBrk="1" hangingPunct="1">
              <a:defRPr/>
            </a:pPr>
            <a:r>
              <a:rPr lang="en-US" sz="2400" dirty="0">
                <a:latin typeface="Arial" charset="0"/>
              </a:rPr>
              <a:t>Real estate listings</a:t>
            </a:r>
          </a:p>
          <a:p>
            <a:pPr marL="465138" lvl="1" indent="-7938" eaLnBrk="1" hangingPunct="1">
              <a:defRPr/>
            </a:pPr>
            <a:r>
              <a:rPr lang="en-US" dirty="0">
                <a:latin typeface="Arial" charset="0"/>
              </a:rPr>
              <a:t>MLS listings online</a:t>
            </a:r>
          </a:p>
          <a:p>
            <a:pPr marL="284163" indent="-284163" eaLnBrk="1" hangingPunct="1">
              <a:defRPr/>
            </a:pPr>
            <a:r>
              <a:rPr lang="en-US" sz="2400" dirty="0">
                <a:latin typeface="Arial" charset="0"/>
              </a:rPr>
              <a:t>Hospital/patient data</a:t>
            </a:r>
          </a:p>
          <a:p>
            <a:pPr marL="284163" indent="-284163" eaLnBrk="1" hangingPunct="1">
              <a:defRPr/>
            </a:pPr>
            <a:r>
              <a:rPr lang="en-US" sz="2400" dirty="0">
                <a:latin typeface="Arial" charset="0"/>
              </a:rPr>
              <a:t>Inventory</a:t>
            </a:r>
          </a:p>
          <a:p>
            <a:pPr marL="465138" lvl="1" indent="-7938" eaLnBrk="1" hangingPunct="1">
              <a:defRPr/>
            </a:pPr>
            <a:r>
              <a:rPr lang="en-US" dirty="0">
                <a:latin typeface="Arial" charset="0"/>
              </a:rPr>
              <a:t>Barcode scanner keeps inventory in database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4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24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24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42" grpId="0"/>
      <p:bldP spid="624643" grpId="0"/>
      <p:bldP spid="62464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152400"/>
            <a:ext cx="8839200" cy="1143000"/>
          </a:xfrm>
        </p:spPr>
        <p:txBody>
          <a:bodyPr/>
          <a:lstStyle/>
          <a:p>
            <a:pPr algn="l"/>
            <a:r>
              <a:rPr lang="en-US" dirty="0"/>
              <a:t>File Tab…</a:t>
            </a:r>
          </a:p>
        </p:txBody>
      </p:sp>
      <p:pic>
        <p:nvPicPr>
          <p:cNvPr id="2" name="Content Placeholder 1" descr="Screen Clipping"/>
          <p:cNvPicPr>
            <a:picLocks noGrp="1" noChangeAspect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 r="6080"/>
          <a:stretch/>
        </p:blipFill>
        <p:spPr>
          <a:xfrm>
            <a:off x="6248400" y="0"/>
            <a:ext cx="1726887" cy="6794395"/>
          </a:xfrm>
        </p:spPr>
      </p:pic>
      <p:pic>
        <p:nvPicPr>
          <p:cNvPr id="3" name="File Tab in Access 201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1" y="1295400"/>
            <a:ext cx="5029200" cy="3276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209721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152400"/>
            <a:ext cx="8839200" cy="1143000"/>
          </a:xfrm>
        </p:spPr>
        <p:txBody>
          <a:bodyPr/>
          <a:lstStyle/>
          <a:p>
            <a:pPr algn="l"/>
            <a:r>
              <a:rPr lang="en-US" dirty="0"/>
              <a:t>Quick Access Toolbar</a:t>
            </a:r>
          </a:p>
        </p:txBody>
      </p:sp>
      <p:pic>
        <p:nvPicPr>
          <p:cNvPr id="2" name="Quick Access Toolbar - Access 2010.wm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2362200"/>
            <a:ext cx="6132513" cy="3475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3" t="24972" b="11938"/>
          <a:stretch/>
        </p:blipFill>
        <p:spPr>
          <a:xfrm>
            <a:off x="2819400" y="1066799"/>
            <a:ext cx="2518064" cy="939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09721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6512511" cy="1143000"/>
          </a:xfrm>
        </p:spPr>
        <p:txBody>
          <a:bodyPr/>
          <a:lstStyle/>
          <a:p>
            <a:pPr algn="l"/>
            <a:r>
              <a:rPr lang="en-US" dirty="0"/>
              <a:t>Examples</a:t>
            </a:r>
          </a:p>
        </p:txBody>
      </p:sp>
      <p:pic>
        <p:nvPicPr>
          <p:cNvPr id="2" name="Content Placeholder 1" descr="Screen Clippin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685800"/>
            <a:ext cx="5715000" cy="5685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52400" y="1905000"/>
            <a:ext cx="129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Show how to access and use for activity</a:t>
            </a:r>
          </a:p>
        </p:txBody>
      </p:sp>
    </p:spTree>
    <p:extLst>
      <p:ext uri="{BB962C8B-B14F-4D97-AF65-F5344CB8AC3E}">
        <p14:creationId xmlns:p14="http://schemas.microsoft.com/office/powerpoint/2010/main" val="3854761530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152400"/>
            <a:ext cx="8839200" cy="1143000"/>
          </a:xfrm>
        </p:spPr>
        <p:txBody>
          <a:bodyPr/>
          <a:lstStyle/>
          <a:p>
            <a:pPr algn="l"/>
            <a:r>
              <a:rPr lang="en-US" sz="4000" dirty="0"/>
              <a:t>Columns &amp; Rows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0" b="12288"/>
          <a:stretch/>
        </p:blipFill>
        <p:spPr>
          <a:xfrm>
            <a:off x="838200" y="1371600"/>
            <a:ext cx="5378006" cy="4495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xtBox 4"/>
          <p:cNvSpPr txBox="1"/>
          <p:nvPr/>
        </p:nvSpPr>
        <p:spPr>
          <a:xfrm>
            <a:off x="5791200" y="762000"/>
            <a:ext cx="3276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Datasheet view displays the data in columns &amp; rows much like what is seen in an Excel spreadsheet.</a:t>
            </a:r>
          </a:p>
          <a:p>
            <a:endParaRPr lang="en-US" dirty="0"/>
          </a:p>
          <a:p>
            <a:r>
              <a:rPr lang="en-US" dirty="0"/>
              <a:t>A “row” represents a record.</a:t>
            </a:r>
          </a:p>
          <a:p>
            <a:endParaRPr lang="en-US" dirty="0"/>
          </a:p>
          <a:p>
            <a:r>
              <a:rPr lang="en-US" dirty="0"/>
              <a:t>A “column” represents a field.</a:t>
            </a:r>
          </a:p>
        </p:txBody>
      </p:sp>
    </p:spTree>
    <p:extLst>
      <p:ext uri="{BB962C8B-B14F-4D97-AF65-F5344CB8AC3E}">
        <p14:creationId xmlns:p14="http://schemas.microsoft.com/office/powerpoint/2010/main" val="1018074541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152400"/>
            <a:ext cx="6512511" cy="1143000"/>
          </a:xfrm>
        </p:spPr>
        <p:txBody>
          <a:bodyPr/>
          <a:lstStyle/>
          <a:p>
            <a:pPr algn="l"/>
            <a:r>
              <a:rPr lang="en-US" dirty="0"/>
              <a:t>Example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" t="11248" r="4674" b="6933"/>
          <a:stretch/>
        </p:blipFill>
        <p:spPr>
          <a:xfrm>
            <a:off x="304800" y="1676400"/>
            <a:ext cx="8534400" cy="2687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4761530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152400"/>
            <a:ext cx="8839200" cy="1143000"/>
          </a:xfrm>
        </p:spPr>
        <p:txBody>
          <a:bodyPr/>
          <a:lstStyle/>
          <a:p>
            <a:pPr algn="l"/>
            <a:r>
              <a:rPr lang="en-US" dirty="0"/>
              <a:t>Terms…</a:t>
            </a:r>
          </a:p>
        </p:txBody>
      </p:sp>
      <p:pic>
        <p:nvPicPr>
          <p:cNvPr id="2" name="Content Placeholder 1" descr="Screen Clippin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" t="3533" r="1408"/>
          <a:stretch/>
        </p:blipFill>
        <p:spPr>
          <a:xfrm>
            <a:off x="304800" y="1600200"/>
            <a:ext cx="8595678" cy="3429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4" name="Straight Arrow Connector 3"/>
          <p:cNvCxnSpPr/>
          <p:nvPr/>
        </p:nvCxnSpPr>
        <p:spPr>
          <a:xfrm flipH="1">
            <a:off x="3352800" y="1143000"/>
            <a:ext cx="1752600" cy="281940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114800" y="609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Field Name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229100" y="978932"/>
            <a:ext cx="2019300" cy="328826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867400" y="60613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Cell/Entry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53200" y="3505200"/>
            <a:ext cx="990600" cy="21336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62700" y="563533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Field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03318" y="4495800"/>
            <a:ext cx="1219200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95400" y="431113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Record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43300" y="4311134"/>
            <a:ext cx="5295900" cy="260866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32107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152400"/>
            <a:ext cx="8686800" cy="1143000"/>
          </a:xfrm>
        </p:spPr>
        <p:txBody>
          <a:bodyPr/>
          <a:lstStyle/>
          <a:p>
            <a:pPr algn="l"/>
            <a:r>
              <a:rPr lang="en-US" dirty="0"/>
              <a:t>Database vs. Spreadsheet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371600" y="1177090"/>
            <a:ext cx="6400800" cy="3474720"/>
          </a:xfrm>
        </p:spPr>
        <p:txBody>
          <a:bodyPr/>
          <a:lstStyle/>
          <a:p>
            <a:r>
              <a:rPr lang="en-US" dirty="0"/>
              <a:t>Databases are more powerful allowing for information to be retrieved based upon criteria, calculations, etc.</a:t>
            </a:r>
          </a:p>
        </p:txBody>
      </p:sp>
      <p:pic>
        <p:nvPicPr>
          <p:cNvPr id="4" name="Content Placeholder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t="11248" r="31776" b="6933"/>
          <a:stretch/>
        </p:blipFill>
        <p:spPr>
          <a:xfrm>
            <a:off x="32657" y="2667000"/>
            <a:ext cx="4124088" cy="1846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" t="5606" r="18025"/>
          <a:stretch/>
        </p:blipFill>
        <p:spPr>
          <a:xfrm>
            <a:off x="4204855" y="2625004"/>
            <a:ext cx="4862945" cy="36233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7132" y="4539188"/>
            <a:ext cx="31165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database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11187" y="4940363"/>
            <a:ext cx="4200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spreadsheet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4761530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7500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000">
                <a:latin typeface="Arial" charset="0"/>
              </a:rPr>
              <a:t>Slide </a:t>
            </a:r>
            <a:fld id="{8DE4167B-47DB-4BB2-93D7-2650D07B6EBF}" type="slidenum">
              <a:rPr lang="en-US" sz="1000" smtClean="0">
                <a:latin typeface="Arial" charset="0"/>
              </a:rPr>
              <a:pPr eaLnBrk="1" hangingPunct="1"/>
              <a:t>9</a:t>
            </a:fld>
            <a:endParaRPr lang="en-US" sz="1000">
              <a:latin typeface="Arial" charset="0"/>
            </a:endParaRPr>
          </a:p>
        </p:txBody>
      </p:sp>
      <p:sp>
        <p:nvSpPr>
          <p:cNvPr id="3686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What makes a database?</a:t>
            </a:r>
          </a:p>
        </p:txBody>
      </p:sp>
      <p:sp>
        <p:nvSpPr>
          <p:cNvPr id="368649" name="Rectangle 9"/>
          <p:cNvSpPr>
            <a:spLocks noChangeArrowheads="1"/>
          </p:cNvSpPr>
          <p:nvPr/>
        </p:nvSpPr>
        <p:spPr bwMode="auto">
          <a:xfrm>
            <a:off x="228600" y="1295400"/>
            <a:ext cx="8305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52463" indent="-533400">
              <a:spcAft>
                <a:spcPct val="45000"/>
              </a:spcAft>
              <a:buClr>
                <a:schemeClr val="hlink"/>
              </a:buClr>
              <a:buSzPct val="80000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Databases consist of four objects:</a:t>
            </a:r>
          </a:p>
          <a:p>
            <a:pPr marL="652463" indent="-533400">
              <a:spcAft>
                <a:spcPct val="45000"/>
              </a:spcAft>
              <a:buClr>
                <a:srgbClr val="66FF66"/>
              </a:buClr>
              <a:buSzPct val="80000"/>
              <a:buFontTx/>
              <a:buAutoNum type="arabicPeriod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Tables </a:t>
            </a:r>
            <a:r>
              <a:rPr lang="en-US" sz="2800" dirty="0"/>
              <a:t>store data in rows and columns*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52463" indent="-533400">
              <a:spcAft>
                <a:spcPct val="45000"/>
              </a:spcAft>
              <a:buClr>
                <a:srgbClr val="66FF66"/>
              </a:buClr>
              <a:buSzPct val="80000"/>
              <a:buFontTx/>
              <a:buAutoNum type="arabicPeriod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Queries </a:t>
            </a:r>
            <a:r>
              <a:rPr lang="en-US" sz="2800" dirty="0"/>
              <a:t>retrieve and process data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52463" indent="-533400">
              <a:spcAft>
                <a:spcPct val="45000"/>
              </a:spcAft>
              <a:buClr>
                <a:srgbClr val="66FF66"/>
              </a:buClr>
              <a:buSzPct val="80000"/>
              <a:buFontTx/>
              <a:buAutoNum type="arabicPeriod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Forms </a:t>
            </a:r>
            <a:r>
              <a:rPr lang="en-US" sz="2800" dirty="0"/>
              <a:t>control data entry and data views  </a:t>
            </a:r>
          </a:p>
          <a:p>
            <a:pPr marL="1139825" lvl="1" indent="-457200">
              <a:spcAft>
                <a:spcPct val="45000"/>
              </a:spcAft>
              <a:buClr>
                <a:srgbClr val="66FF66"/>
              </a:buClr>
              <a:defRPr/>
            </a:pPr>
            <a:r>
              <a:rPr lang="en-US" dirty="0"/>
              <a:t>Customized manner of inputting data into a database or presenting data on a screen</a:t>
            </a:r>
          </a:p>
          <a:p>
            <a:pPr marL="652463" indent="-533400">
              <a:spcAft>
                <a:spcPct val="45000"/>
              </a:spcAft>
              <a:buClr>
                <a:srgbClr val="66FF66"/>
              </a:buClr>
              <a:buSzPct val="80000"/>
              <a:buFontTx/>
              <a:buAutoNum type="arabicPeriod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Reports </a:t>
            </a:r>
            <a:r>
              <a:rPr lang="en-US" sz="2800" dirty="0"/>
              <a:t>summarize and print data</a:t>
            </a:r>
          </a:p>
          <a:p>
            <a:pPr marL="652463" indent="-533400">
              <a:spcAft>
                <a:spcPct val="45000"/>
              </a:spcAft>
              <a:buClr>
                <a:srgbClr val="66FF66"/>
              </a:buClr>
              <a:buSzPct val="80000"/>
              <a:defRPr/>
            </a:pPr>
            <a:r>
              <a:rPr lang="en-US" sz="2800" dirty="0"/>
              <a:t>*In this objective, our focus is on tables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8" name="Rectangle 12"/>
          <p:cNvSpPr>
            <a:spLocks noChangeArrowheads="1"/>
          </p:cNvSpPr>
          <p:nvPr/>
        </p:nvSpPr>
        <p:spPr bwMode="auto">
          <a:xfrm>
            <a:off x="6019800" y="914400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68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68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68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68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68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3686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3686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42" grpId="0"/>
      <p:bldP spid="368649" grpId="0" build="p" autoUpdateAnimBg="0"/>
    </p:bldLst>
  </p:timing>
</p:sld>
</file>

<file path=ppt/theme/theme1.xml><?xml version="1.0" encoding="utf-8"?>
<a:theme xmlns:a="http://schemas.openxmlformats.org/drawingml/2006/main" name="Slipstream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PT Template">
  <a:themeElements>
    <a:clrScheme name="1_PPT Templ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PPT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PT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T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T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T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T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T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T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898</TotalTime>
  <Words>1054</Words>
  <Application>Microsoft Office PowerPoint</Application>
  <PresentationFormat>On-screen Show (4:3)</PresentationFormat>
  <Paragraphs>207</Paragraphs>
  <Slides>31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Georgia</vt:lpstr>
      <vt:lpstr>Tahoma</vt:lpstr>
      <vt:lpstr>Times New Roman</vt:lpstr>
      <vt:lpstr>Trebuchet MS</vt:lpstr>
      <vt:lpstr>Slipstream</vt:lpstr>
      <vt:lpstr>1_PPT Template</vt:lpstr>
      <vt:lpstr>Database and Microsoft Access</vt:lpstr>
      <vt:lpstr>What is a database?</vt:lpstr>
      <vt:lpstr>Examples of  Business Databases</vt:lpstr>
      <vt:lpstr>Examples</vt:lpstr>
      <vt:lpstr>Columns &amp; Rows</vt:lpstr>
      <vt:lpstr>Example</vt:lpstr>
      <vt:lpstr>Terms…</vt:lpstr>
      <vt:lpstr>Database vs. Spreadsheet</vt:lpstr>
      <vt:lpstr>What makes a database?</vt:lpstr>
      <vt:lpstr>Tables: the Building Blocks  of all Databases</vt:lpstr>
      <vt:lpstr>Components of a  Database Table </vt:lpstr>
      <vt:lpstr>PowerPoint Presentation</vt:lpstr>
      <vt:lpstr>Discussion</vt:lpstr>
      <vt:lpstr>Discussion</vt:lpstr>
      <vt:lpstr>Discussion</vt:lpstr>
      <vt:lpstr>Discussion</vt:lpstr>
      <vt:lpstr>Susan’s Record</vt:lpstr>
      <vt:lpstr>Open &amp; Close an Object</vt:lpstr>
      <vt:lpstr>Differences between  Design View &amp; Datasheet View</vt:lpstr>
      <vt:lpstr>Design View</vt:lpstr>
      <vt:lpstr>Switch between Design &amp; Data Views</vt:lpstr>
      <vt:lpstr>Switch between Design &amp; Data View</vt:lpstr>
      <vt:lpstr>Navigate in Datasheet View</vt:lpstr>
      <vt:lpstr>What you see after you open Access…</vt:lpstr>
      <vt:lpstr>Parts of the Access Ribbon</vt:lpstr>
      <vt:lpstr>Available Templates &amp; Office.com</vt:lpstr>
      <vt:lpstr>How to open an existing database using Open from File Tab.</vt:lpstr>
      <vt:lpstr>Open a recent database using “Recent Command”</vt:lpstr>
      <vt:lpstr>It opens in “Datasheet View”</vt:lpstr>
      <vt:lpstr>File Tab…</vt:lpstr>
      <vt:lpstr>Quick Access Toolbar</vt:lpstr>
    </vt:vector>
  </TitlesOfParts>
  <Company>Beaufort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Word 2010</dc:title>
  <dc:creator>Kathy Godley Clark</dc:creator>
  <cp:lastModifiedBy>Hamid Mahroeian</cp:lastModifiedBy>
  <cp:revision>98</cp:revision>
  <dcterms:created xsi:type="dcterms:W3CDTF">2011-02-06T12:24:09Z</dcterms:created>
  <dcterms:modified xsi:type="dcterms:W3CDTF">2024-02-27T04:29:10Z</dcterms:modified>
</cp:coreProperties>
</file>