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70" r:id="rId14"/>
    <p:sldId id="269" r:id="rId15"/>
    <p:sldId id="267" r:id="rId16"/>
    <p:sldId id="268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90" r:id="rId30"/>
    <p:sldId id="284" r:id="rId31"/>
    <p:sldId id="289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DCCE71-D5FA-AD7E-0B3B-8254ECA2A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295BDE-8E83-3E9B-E50F-729B59570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899B70-2C94-C430-00E3-DE2029EA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24F97F-1017-8D3B-AABC-DF3E8332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E15DDD-57A9-540B-1241-F89D55D9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10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2DB1E-8BCB-5E1A-AF1E-9F9C09CB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10472B-5DB3-D00B-D9B8-211B71070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DAE199-50FA-B4DE-0017-93793863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0FCB34-F5DB-2632-954A-35820E8C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D9E5B9-4760-2D3C-0962-2434EB1D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97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119E37-D371-7FCD-A340-C041E2082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D1DD6A-E61D-A1C1-907A-BA39131EB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9BF98-AC4E-970A-C67A-9EFC4BA8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F961FE-EF6D-A1F0-2248-F7BBB159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5B84-D430-D6D3-4852-07707272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8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D6864-E2D2-30A3-A5DA-397B7F5D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B54AFE-DB0A-544D-7711-CC9F37437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B2565C-DCDA-B3C2-9C92-32511121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1DC38-E4B5-68DC-B45F-608E8A16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9DEE65-B9B6-780F-D8EF-4D8E9BE7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67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A9855-620C-212F-9FD8-8CB43018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F889A-D43A-B3DB-4E5D-5EB64CA29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CC5A48-3E4B-D8AD-D850-0D685EAA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35FE1-F7CB-6203-D66B-5F2C0C17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FDC5B3-0BAE-95AB-A258-B7FC108F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85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3AFA2-49CC-7F1B-14AC-232BE423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0B44C2-5348-1249-73BE-FE4302931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45AD83-4A91-B9F4-D8CE-D0FC2D02B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1D4B38-8256-267E-225D-2F5C82A2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161BB-C0ED-CB1F-CF55-5B2DC90C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F0312C-D9FD-8997-DF55-21355DD9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16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5FDA3-2B10-CAC9-03AC-92C722FF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00E0B1-6F61-6DFC-F99C-69EC12F22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545BA0-E33F-D34C-371D-BAEE83F39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662780-8282-B961-E76D-6BF5B3771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AD7E7A-473F-4B85-3253-F009C7A0E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3108E5-44DD-20B4-B5F0-A6A067B4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506FD95-D5D7-6A8D-602F-213194A1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55B63F-031D-BBC9-7349-3F6A6D0E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78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31050-254D-58E7-33C3-8B134285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7353EA-C9E7-B88C-4EB2-0ACA5D6A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095DD5-F897-9954-9784-3ED5DCA9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F4E006-F920-8703-AED0-E665E0D6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65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6C96EF-ED7F-1D08-0FBA-593758AA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CF8606-4BCF-0E01-0093-ACE06879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B97EFD-7C18-624C-3DED-9A7FFF36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72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99538-87BD-CC97-8F41-00179700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8DEE60-6F48-FF56-F223-C38EFDAC4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C3AE35-FBAF-8107-B577-87A10FA1B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F703BE-C6A7-7FAD-60D8-4570E0C4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169901-288F-661B-FE11-BFA393EC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3AE1A-8E9C-C596-5C6A-B88696DE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93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1E319-198A-754F-5AC9-60112F35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73F3E3-5C23-98CA-B883-8E42D9A8A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17237B-36C2-F397-9138-57153ADE8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1C18A9-5F87-EF5B-E69E-B4402016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45ACDB-ED5B-3E2C-3EA3-0663AB0A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AA9BB2-73C6-3377-92E1-673CF7E8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7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7B64C5-FE66-D6A2-1C87-D1DAE87B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DC200E-5C80-F09D-BE25-926354063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095AE-AC8D-9A26-A1BF-732A0C2FE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2B955-617F-4022-B440-1AB02B251A93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1459B9-7B57-E49D-70A4-B617A28C3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A8DAA1-8008-66F1-8D02-9E289BB3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CD3D60-8693-4253-BD2A-49FF762C6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2B5C6E-ED56-3329-D3DE-22F89D962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Database Design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r>
              <a:rPr lang="en-US" altLang="zh-CN" sz="4400" b="0" i="0" dirty="0">
                <a:solidFill>
                  <a:srgbClr val="404040"/>
                </a:solidFill>
                <a:effectLst/>
                <a:latin typeface="DeepSeek-CJK-patch"/>
              </a:rPr>
              <a:t>IT5507 Fundamentals of Data Science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9A82F6-0B2B-C8BF-3618-5D4C31CA0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08204"/>
            <a:ext cx="9810307" cy="749595"/>
          </a:xfrm>
        </p:spPr>
        <p:txBody>
          <a:bodyPr>
            <a:normAutofit/>
          </a:bodyPr>
          <a:lstStyle/>
          <a:p>
            <a:r>
              <a:rPr lang="en-US" altLang="zh-CN" b="0" i="0" dirty="0" err="1">
                <a:solidFill>
                  <a:srgbClr val="404040"/>
                </a:solidFill>
                <a:effectLst/>
                <a:latin typeface="DeepSeek-CJK-patch"/>
              </a:rPr>
              <a:t>WeITec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, </a:t>
            </a:r>
            <a:r>
              <a:rPr lang="en-US" altLang="zh-CN" b="0" i="0" dirty="0" err="1">
                <a:solidFill>
                  <a:srgbClr val="404040"/>
                </a:solidFill>
                <a:effectLst/>
                <a:latin typeface="DeepSeek-CJK-patch"/>
              </a:rPr>
              <a:t>Te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 Whare Wānanga o </a:t>
            </a:r>
            <a:r>
              <a:rPr lang="en-US" altLang="zh-CN" b="0" i="0" dirty="0" err="1">
                <a:solidFill>
                  <a:srgbClr val="404040"/>
                </a:solidFill>
                <a:effectLst/>
                <a:latin typeface="DeepSeek-CJK-patch"/>
              </a:rPr>
              <a:t>te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 </a:t>
            </a:r>
            <a:r>
              <a:rPr lang="en-US" altLang="zh-CN" b="0" i="0" dirty="0" err="1">
                <a:solidFill>
                  <a:srgbClr val="404040"/>
                </a:solidFill>
                <a:effectLst/>
                <a:latin typeface="DeepSeek-CJK-patch"/>
              </a:rPr>
              <a:t>Awakairangi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 | Xi’an </a:t>
            </a:r>
            <a:r>
              <a:rPr lang="en-US" altLang="zh-CN" b="0" i="0" dirty="0" err="1">
                <a:solidFill>
                  <a:srgbClr val="404040"/>
                </a:solidFill>
                <a:effectLst/>
                <a:latin typeface="DeepSeek-CJK-patch"/>
              </a:rPr>
              <a:t>Kedagaoxin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699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AFBA17-032E-9894-7B22-47F283354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Design Strategies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5A59E0-7196-87DE-09FE-FF13C6F15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Top-Down: Start with high-level entities, then define attributes.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Example: Begin with </a:t>
            </a:r>
            <a:r>
              <a:rPr lang="en-US" altLang="zh-CN" dirty="0">
                <a:solidFill>
                  <a:srgbClr val="0070C0"/>
                </a:solidFill>
              </a:rPr>
              <a:t>Department</a:t>
            </a:r>
            <a:r>
              <a:rPr lang="en-US" altLang="zh-CN" dirty="0"/>
              <a:t>, then add </a:t>
            </a:r>
            <a:r>
              <a:rPr lang="en-US" altLang="zh-CN" dirty="0">
                <a:solidFill>
                  <a:schemeClr val="accent6"/>
                </a:solidFill>
              </a:rPr>
              <a:t>Employee</a:t>
            </a:r>
            <a:r>
              <a:rPr lang="en-US" altLang="zh-CN" dirty="0"/>
              <a:t> details.</a:t>
            </a:r>
          </a:p>
          <a:p>
            <a:endParaRPr lang="en-US" altLang="zh-CN" dirty="0"/>
          </a:p>
          <a:p>
            <a:r>
              <a:rPr lang="en-US" altLang="zh-CN" dirty="0"/>
              <a:t>Bottom-Up: Start with attributes, group into entities.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Example: Define </a:t>
            </a:r>
            <a:r>
              <a:rPr lang="en-US" altLang="zh-CN" dirty="0" err="1">
                <a:solidFill>
                  <a:schemeClr val="accent6"/>
                </a:solidFill>
              </a:rPr>
              <a:t>ProductID</a:t>
            </a:r>
            <a:r>
              <a:rPr lang="en-US" altLang="zh-CN" dirty="0"/>
              <a:t>, Price, then create Product table.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476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2D117-7164-B02F-73E5-CC8EB331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4F81A2B-D937-E0BD-77C4-DFD634BF0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263" y="2330645"/>
            <a:ext cx="8287473" cy="3341298"/>
          </a:xfrm>
        </p:spPr>
      </p:pic>
    </p:spTree>
    <p:extLst>
      <p:ext uri="{BB962C8B-B14F-4D97-AF65-F5344CB8AC3E}">
        <p14:creationId xmlns:p14="http://schemas.microsoft.com/office/powerpoint/2010/main" val="8802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DCCFA-12AF-7713-A39B-D8FF4A8F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Centralized vs. Decentralized Design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4E7FEFB-1AD8-13AF-1418-E63E6189D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9932"/>
              </p:ext>
            </p:extLst>
          </p:nvPr>
        </p:nvGraphicFramePr>
        <p:xfrm>
          <a:off x="1148316" y="2211572"/>
          <a:ext cx="8623005" cy="2021246"/>
        </p:xfrm>
        <a:graphic>
          <a:graphicData uri="http://schemas.openxmlformats.org/drawingml/2006/table">
            <a:tbl>
              <a:tblPr/>
              <a:tblGrid>
                <a:gridCol w="4357905">
                  <a:extLst>
                    <a:ext uri="{9D8B030D-6E8A-4147-A177-3AD203B41FA5}">
                      <a16:colId xmlns:a16="http://schemas.microsoft.com/office/drawing/2014/main" val="2716897722"/>
                    </a:ext>
                  </a:extLst>
                </a:gridCol>
                <a:gridCol w="4265100">
                  <a:extLst>
                    <a:ext uri="{9D8B030D-6E8A-4147-A177-3AD203B41FA5}">
                      <a16:colId xmlns:a16="http://schemas.microsoft.com/office/drawing/2014/main" val="1082340448"/>
                    </a:ext>
                  </a:extLst>
                </a:gridCol>
              </a:tblGrid>
              <a:tr h="58097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Centralized</a:t>
                      </a:r>
                    </a:p>
                  </a:txBody>
                  <a:tcPr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Decentralized</a:t>
                      </a:r>
                    </a:p>
                  </a:txBody>
                  <a:tcPr marL="87097"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786240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Single team designs entire database.</a:t>
                      </a:r>
                    </a:p>
                  </a:txBody>
                  <a:tcPr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Teams design subsets, later combined.</a:t>
                      </a:r>
                    </a:p>
                  </a:txBody>
                  <a:tcPr marL="87097"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984370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Best for small-scale systems.</a:t>
                      </a:r>
                    </a:p>
                  </a:txBody>
                  <a:tcPr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Used in large, complex systems.</a:t>
                      </a:r>
                    </a:p>
                  </a:txBody>
                  <a:tcPr marL="87097"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162204"/>
                  </a:ext>
                </a:extLst>
              </a:tr>
              <a:tr h="480092">
                <a:tc>
                  <a:txBody>
                    <a:bodyPr/>
                    <a:lstStyle/>
                    <a:p>
                      <a:r>
                        <a:rPr lang="en-US" i="1">
                          <a:effectLst/>
                        </a:rPr>
                        <a:t>Example:</a:t>
                      </a:r>
                      <a:r>
                        <a:rPr lang="en-US">
                          <a:effectLst/>
                        </a:rPr>
                        <a:t> Small retail inventory.</a:t>
                      </a:r>
                    </a:p>
                  </a:txBody>
                  <a:tcPr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effectLst/>
                        </a:rPr>
                        <a:t>Example:</a:t>
                      </a:r>
                      <a:r>
                        <a:rPr lang="en-US" dirty="0">
                          <a:effectLst/>
                        </a:rPr>
                        <a:t> Multinational corporation.</a:t>
                      </a:r>
                    </a:p>
                  </a:txBody>
                  <a:tcPr marL="87097"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91385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0657DAA1-7106-1567-8641-ED24F09C5B02}"/>
              </a:ext>
            </a:extLst>
          </p:cNvPr>
          <p:cNvSpPr txBox="1"/>
          <p:nvPr/>
        </p:nvSpPr>
        <p:spPr>
          <a:xfrm>
            <a:off x="1148316" y="4753702"/>
            <a:ext cx="6097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Challenges in Decentralized:</a:t>
            </a: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Synonyms (same entity, different names).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Homonyms (same name, different entities).</a:t>
            </a:r>
          </a:p>
        </p:txBody>
      </p:sp>
    </p:spTree>
    <p:extLst>
      <p:ext uri="{BB962C8B-B14F-4D97-AF65-F5344CB8AC3E}">
        <p14:creationId xmlns:p14="http://schemas.microsoft.com/office/powerpoint/2010/main" val="243491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8105F5-E784-E626-5999-ACC09CAF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392700-71CB-8B21-B587-9812B205F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94CD183-147F-F023-92EA-85F25381C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263" y="1414242"/>
            <a:ext cx="9012798" cy="39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EC84E-F15F-986C-DD9B-72B3E400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6D7B7CD-D40B-4941-B11A-4BF7865CB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290" y="365125"/>
            <a:ext cx="7090770" cy="5793521"/>
          </a:xfrm>
        </p:spPr>
      </p:pic>
    </p:spTree>
    <p:extLst>
      <p:ext uri="{BB962C8B-B14F-4D97-AF65-F5344CB8AC3E}">
        <p14:creationId xmlns:p14="http://schemas.microsoft.com/office/powerpoint/2010/main" val="373304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46164-3243-DB53-E8DA-0900DE31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Common Database Failures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3FF7B0A-1DB4-3E37-7FEA-7FEB56EF9D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278462"/>
          <a:ext cx="10515600" cy="1445664"/>
        </p:xfrm>
        <a:graphic>
          <a:graphicData uri="http://schemas.openxmlformats.org/drawingml/2006/table">
            <a:tbl>
              <a:tblPr/>
              <a:tblGrid>
                <a:gridCol w="5314387">
                  <a:extLst>
                    <a:ext uri="{9D8B030D-6E8A-4147-A177-3AD203B41FA5}">
                      <a16:colId xmlns:a16="http://schemas.microsoft.com/office/drawing/2014/main" val="164402745"/>
                    </a:ext>
                  </a:extLst>
                </a:gridCol>
                <a:gridCol w="5201213">
                  <a:extLst>
                    <a:ext uri="{9D8B030D-6E8A-4147-A177-3AD203B41FA5}">
                      <a16:colId xmlns:a16="http://schemas.microsoft.com/office/drawing/2014/main" val="31080078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Source</a:t>
                      </a:r>
                    </a:p>
                  </a:txBody>
                  <a:tcPr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Example</a:t>
                      </a:r>
                    </a:p>
                  </a:txBody>
                  <a:tcPr marL="87097"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1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Software</a:t>
                      </a:r>
                    </a:p>
                  </a:txBody>
                  <a:tcPr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Oracle vulnerability allowing data deletion.</a:t>
                      </a:r>
                    </a:p>
                  </a:txBody>
                  <a:tcPr marL="87097"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625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Hardware</a:t>
                      </a:r>
                    </a:p>
                  </a:txBody>
                  <a:tcPr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Disk crash causing data loss.</a:t>
                      </a:r>
                    </a:p>
                  </a:txBody>
                  <a:tcPr marL="87097"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171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External Factors</a:t>
                      </a:r>
                    </a:p>
                  </a:txBody>
                  <a:tcPr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Lightning strike disrupting backups.</a:t>
                      </a:r>
                    </a:p>
                  </a:txBody>
                  <a:tcPr marL="87097" marR="87097" marT="43548" marB="43548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72743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585BBF2-9D48-E011-410A-B45830AAB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299111"/>
            <a:ext cx="5589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DeepSeek-CJK-patch"/>
              </a:rPr>
              <a:t>Solution: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ea typeface="DeepSeek-CJK-patch"/>
              </a:rPr>
              <a:t> Regular backups and testing.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F0FFA-17E7-32F7-AEE4-83735C44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372"/>
              </a:spcBef>
              <a:spcAft>
                <a:spcPts val="1029"/>
              </a:spcAft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Summary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B19896-0E34-30BF-0AFE-A17F5128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Databases are core to information systems.</a:t>
            </a: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SDLC and DBLC guide system and database development.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Design approaches vary (top-down/bottom-up, centralized/decentralized).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Proper design ensures efficiency, security, and scalability.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9893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250135-D7DE-A620-8189-2D0B6692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Business Intelligence and Data Warehouses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A7C1D-3FA6-1BEA-62A5-F97A37648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IT5507 Fundamentals of Data Science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5017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94FDCE-8EDB-500F-85AF-235E2E17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Learning Objectives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6387A3-2CF1-2FCB-1FE0-00CBD294F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Describe the role of business intelligence in decision support.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Understand the architecture and components of BI systems.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Differentiate between operational and decision support data.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Explore data warehouses, star schemas, and OLAP.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Learn about data analytics, mining, and visualization.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4492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BCB4B-D7BC-5010-4886-64F12C60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Why Data Analysis Matters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F40AB1-52D0-7E69-2D79-CF383E740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Organizations grow by understanding their environment.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Track daily transactions and analyze company data.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Business intelligence (BI) provides actionable insights for better decisions.</a:t>
            </a:r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EE617D-B0BB-91B0-BB6D-E39691BB85E9}"/>
              </a:ext>
            </a:extLst>
          </p:cNvPr>
          <p:cNvSpPr txBox="1"/>
          <p:nvPr/>
        </p:nvSpPr>
        <p:spPr>
          <a:xfrm>
            <a:off x="2038792" y="4849851"/>
            <a:ext cx="6807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0" i="0" dirty="0">
                <a:solidFill>
                  <a:srgbClr val="2C2C36"/>
                </a:solidFill>
                <a:effectLst/>
                <a:latin typeface="system-ui"/>
              </a:rPr>
              <a:t>raw data → analysis → insights → decisions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274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BFA807-8366-BE39-C727-DE06021C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/>
              <a:t>About Test 1</a:t>
            </a:r>
            <a:endParaRPr lang="zh-CN" altLang="en-US" dirty="0"/>
          </a:p>
        </p:txBody>
      </p:sp>
      <p:pic>
        <p:nvPicPr>
          <p:cNvPr id="5" name="内容占位符 4" descr="图表, 瀑布图&#10;&#10;AI 生成的内容可能不正确。">
            <a:extLst>
              <a:ext uri="{FF2B5EF4-FFF2-40B4-BE49-F238E27FC236}">
                <a16:creationId xmlns:a16="http://schemas.microsoft.com/office/drawing/2014/main" id="{E9202156-3231-2A16-B83C-B031E7034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64" y="1825625"/>
            <a:ext cx="8767071" cy="4351338"/>
          </a:xfrm>
        </p:spPr>
      </p:pic>
    </p:spTree>
    <p:extLst>
      <p:ext uri="{BB962C8B-B14F-4D97-AF65-F5344CB8AC3E}">
        <p14:creationId xmlns:p14="http://schemas.microsoft.com/office/powerpoint/2010/main" val="2836839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005FA4-7720-1C8A-450A-58E82E7B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2C2C36"/>
                </a:solidFill>
                <a:effectLst/>
                <a:latin typeface="system-ui"/>
              </a:rPr>
              <a:t>What is Business Intelligence?</a:t>
            </a:r>
            <a:br>
              <a:rPr lang="en-US" altLang="zh-CN" b="1" i="0" dirty="0">
                <a:solidFill>
                  <a:srgbClr val="2C2C36"/>
                </a:solidFill>
                <a:effectLst/>
                <a:latin typeface="system-ui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05FF91-4A02-D29C-2317-EF32804FB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A set of tools and processes to capture, store, and analyze data.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altLang="zh-CN" b="0" i="0" dirty="0">
              <a:solidFill>
                <a:srgbClr val="2C2C36"/>
              </a:solidFill>
              <a:effectLst/>
              <a:latin typeface="system-ui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Transforms data into information, knowledge, and wisdom.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altLang="zh-CN" b="0" i="0" dirty="0">
              <a:solidFill>
                <a:srgbClr val="2C2C36"/>
              </a:solidFill>
              <a:effectLst/>
              <a:latin typeface="system-ui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Supports decision-making at all levels.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4805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6A7014-0104-B23F-1DDF-E109F081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Components of BI Architecture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4A70DE-D0E3-24C0-2E1C-9049335C1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11827"/>
                </a:solidFill>
                <a:effectLst/>
                <a:latin typeface="system-ui"/>
              </a:rPr>
              <a:t>People: </a:t>
            </a: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Analysts, managers, decision-makers.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11827"/>
                </a:solidFill>
                <a:effectLst/>
                <a:latin typeface="system-ui"/>
              </a:rPr>
              <a:t>Processes: </a:t>
            </a: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Data collection, analysis, interpretation.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11827"/>
                </a:solidFill>
                <a:effectLst/>
                <a:latin typeface="system-ui"/>
              </a:rPr>
              <a:t>Management: </a:t>
            </a: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Oversight and coordination.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11827"/>
                </a:solidFill>
                <a:effectLst/>
                <a:latin typeface="system-ui"/>
              </a:rPr>
              <a:t>Governance: </a:t>
            </a: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Policies for quality and security.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5469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81311B-1A6F-90B4-2853-AB17ED47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Benefits of Business Intelligence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5FD185-0155-39B7-A41D-24F76EDA3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Improved decision-making.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Unified platform for data integration.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User-friendly interfaces for all users.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Centralized data reduces discrepancies.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Identifies trends and opportunities.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7231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C9797D-F486-FC9A-67D2-B1DF46C9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The Evolution of BI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222029-1655-9E1A-0018-D22083575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45912" cy="4351338"/>
          </a:xfrm>
        </p:spPr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From static reports to dynamic dashboards.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Transition to mobile BI and Big Data analytics.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Accelerated adoption due to technological advancements.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860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C8DD2D-B612-4AAD-FE49-DAB97ABB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Operational Data vs. Decision Support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51A4AC-39CF-C857-5D15-25CFC9EB0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11827"/>
                </a:solidFill>
                <a:effectLst/>
                <a:latin typeface="system-ui"/>
              </a:rPr>
              <a:t>Operational Data: </a:t>
            </a: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Real-time, detailed, transactional.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11827"/>
                </a:solidFill>
                <a:effectLst/>
                <a:latin typeface="system-ui"/>
              </a:rPr>
              <a:t>Decision Support Data: </a:t>
            </a: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Historical, summarized, multidimensional.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1132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ED6CF-AE7F-1AF0-807D-AE496E08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What is a Data Warehouse?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A63CCC-3134-CC3A-8B7A-AA414070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Centralized repository for integrated data.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Subject-oriented, time-variant, nonvolatile.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Supports decision-making processes.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8321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C71057-BE61-2139-BF4B-C1CA9A31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Star Schema Explained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EA87B0-2919-D0CF-22EA-335048BB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053"/>
            <a:ext cx="10515600" cy="4351338"/>
          </a:xfrm>
        </p:spPr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Facts: Numeric values (e.g., sales).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Dimensions: Qualifying characteristics (e.g., time, product).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Attributes: Used for filtering and classification.</a:t>
            </a:r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ABD1E18-9F55-FE9B-E2A8-EBDAB1F07076}"/>
              </a:ext>
            </a:extLst>
          </p:cNvPr>
          <p:cNvSpPr txBox="1"/>
          <p:nvPr/>
        </p:nvSpPr>
        <p:spPr>
          <a:xfrm>
            <a:off x="1084521" y="3604438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sz="1800" b="0" i="0" u="none" strike="noStrike" baseline="0" dirty="0">
              <a:latin typeface="Calibri" panose="020F0502020204030204" pitchFamily="34" charset="0"/>
            </a:endParaRPr>
          </a:p>
          <a:p>
            <a:pPr marR="0" algn="l"/>
            <a:r>
              <a:rPr lang="en-US" altLang="zh-CN" sz="2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Data-modeling technique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Maps multidimensional decision support data into a relational database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Creates the near equivalent of multidimensional database schema from existing relational database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Yields an easily implemented model for multidimensional data analysis </a:t>
            </a:r>
          </a:p>
          <a:p>
            <a:pPr marR="0" algn="l"/>
            <a:endParaRPr lang="zh-CN" altLang="en-US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008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169C6-0296-368E-3BBA-B8A1492B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2C2C36"/>
                </a:solidFill>
                <a:effectLst/>
                <a:latin typeface="system-ui"/>
              </a:rPr>
              <a:t>Online Analytical Processing (OLAP)</a:t>
            </a:r>
            <a:br>
              <a:rPr lang="en-US" altLang="zh-CN" b="1" i="0" dirty="0">
                <a:solidFill>
                  <a:srgbClr val="2C2C36"/>
                </a:solidFill>
                <a:effectLst/>
                <a:latin typeface="system-ui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E77572-0D20-CA1A-CC9A-3234761D1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Multidimensional data analysis.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Advanced database support for large datasets.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Easy-to-use interfaces for exploration.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3596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EB15C0-95D0-7C61-D395-E46BCD42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D4C2B81-1903-AA4D-B707-1ED1356EB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182" y="365126"/>
            <a:ext cx="9975562" cy="6127750"/>
          </a:xfrm>
        </p:spPr>
      </p:pic>
    </p:spTree>
    <p:extLst>
      <p:ext uri="{BB962C8B-B14F-4D97-AF65-F5344CB8AC3E}">
        <p14:creationId xmlns:p14="http://schemas.microsoft.com/office/powerpoint/2010/main" val="4226410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13A52-3015-61CF-2335-6B8E8C3F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11FCC3-2077-64C3-FED1-1963139F2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7D1DD8-D538-AA6B-A5F3-695E2421C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61" y="574159"/>
            <a:ext cx="9670994" cy="56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8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9E1E8-F657-D94C-ABE6-35B4CF57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Learning Objectives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458713-5F80-EC8E-5420-A467323B1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By the end of this chapter, you will be able to:</a:t>
            </a:r>
          </a:p>
          <a:p>
            <a:pPr lvl="1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Understand the role of database design in information systems.</a:t>
            </a:r>
          </a:p>
          <a:p>
            <a:pPr lvl="1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Describe the Systems Development Life Cycle (SDLC) and Database Life Cycle (DBLC).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Differentiate between top-down and bottom-up design approaches.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Compare centralized and decentralized database design.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1649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03607-6328-0F1F-7035-3A40F346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Data Analytics in BI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653DE3-31CD-BB2F-3584-F7D72098A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6544" cy="4351338"/>
          </a:xfrm>
        </p:spPr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Explanatory analytics: Discover patterns.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Predictive analytics: Forecast future outcomes.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Tools: Statistical models, AI, machine learning.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606391-6768-0912-5426-505B410F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72" y="1690688"/>
            <a:ext cx="5926238" cy="43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96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C466B-7046-67C6-385D-3D4C9250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E5C337-3326-93A1-AAA1-27A4B9C68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116CBD-97CC-0AB4-2400-A66F57404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36" y="446567"/>
            <a:ext cx="7628651" cy="59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6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092F9-8355-C931-F83A-FE7B0FCD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SQL for Data 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284782-C8E9-D2B9-47C6-2BAB5AF9E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ROLLUP: Generates subtotals and grand totals.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CUBE: Aggregates data across multiple dimensions.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Materialized views: Precomputed summaries for faster queries.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687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AAC3D-93DB-45C8-ED11-F9A23B06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The Power of Data Visualization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01D26E-7E7D-C323-F681-A55083C9B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Visual representations enhance understanding.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Tools allow zooming, filtering, and drilling down.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Combines cognitive science with aesthetics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0397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1F97E5-D45A-63E6-06D3-8338108C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Key Takeaways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0EF963-1D6B-6E2C-FC1F-0BFE538B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BI transforms raw data into actionable insights.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Data warehouses support decision-making.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C2C36"/>
                </a:solidFill>
                <a:effectLst/>
                <a:latin typeface="system-ui"/>
              </a:rPr>
              <a:t>Star schemas and OLAP enable multidimensional analysis.</a:t>
            </a:r>
          </a:p>
        </p:txBody>
      </p:sp>
    </p:spTree>
    <p:extLst>
      <p:ext uri="{BB962C8B-B14F-4D97-AF65-F5344CB8AC3E}">
        <p14:creationId xmlns:p14="http://schemas.microsoft.com/office/powerpoint/2010/main" val="79139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050A7-C66A-D8BB-9634-4623ABE5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What is an Information System?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5B7A85-EC9C-83AA-F6E2-940E73862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Definition: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A system that collects, stores, and retrieves data using:</a:t>
            </a:r>
          </a:p>
          <a:p>
            <a:pPr lvl="1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People, Hardware, Software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(e.g., retail POS systems).</a:t>
            </a:r>
          </a:p>
          <a:p>
            <a:pPr lvl="1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Databases, Applications, Procedures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(e.g., hospital patient records).</a:t>
            </a:r>
          </a:p>
          <a:p>
            <a:pPr marL="457200" lvl="1" indent="0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None/>
            </a:pP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Key Processes:</a:t>
            </a: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Systems Analysis: Assess needs (e.g., CRM requirements).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Systems Development: Build the system (e.g., e-commerce platform).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814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8422D1-3D79-2033-CDAA-981FBC5C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Systems Development Life Cycle (SDLC)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AA326B-B63C-3298-543A-F7EC6542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5 Phases:</a:t>
            </a: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Planning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– Overview of company objectives.</a:t>
            </a:r>
          </a:p>
          <a:p>
            <a:pPr lvl="1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Analysis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– Detailed problem examination.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Design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– System process specifications.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Implementation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– Install hardware/software, deploy database.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Maintenance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– Fix issues, adapt to changes.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Note: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Iterative process, not strictly linear.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224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577E4-B54F-FA97-9546-F0FA71C1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Database Life Cycle (DBLC)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4F4CF7-B755-AA23-BBE6-B3123439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6 Phases:</a:t>
            </a: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lvl="1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Initial Study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– Define problems and scope.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Design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– Conceptual, logical, and physical design.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Implementation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– Install DBMS, load data.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Testing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– Evaluate performance, fine-tune.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Operation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– Monitor and resolve issues.</a:t>
            </a:r>
          </a:p>
          <a:p>
            <a:pPr lvl="1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Maintenance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– Updates, backups, optimizations.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328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A5306-757C-5E73-A585-6E727AEE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Conceptual Design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E3985A-4584-FC21-9FB6-5D6606B63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Goal: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Design a database without technical constraints.</a:t>
            </a: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Steps:</a:t>
            </a: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Analyze data requirements (e.g., user views).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Create ER diagrams (e.g., Student, Course entities).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Normalize data to avoid redundancy.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Verify the model aligns with business rules.</a:t>
            </a:r>
          </a:p>
          <a:p>
            <a:pPr marL="0" indent="0">
              <a:buNone/>
            </a:pPr>
            <a:r>
              <a:rPr lang="en-US" altLang="zh-CN" dirty="0"/>
              <a:t>Example:</a:t>
            </a:r>
          </a:p>
          <a:p>
            <a:r>
              <a:rPr lang="en-US" altLang="zh-CN" dirty="0"/>
              <a:t>University database with </a:t>
            </a:r>
            <a:r>
              <a:rPr lang="en-US" altLang="zh-CN" dirty="0">
                <a:solidFill>
                  <a:srgbClr val="EE0000"/>
                </a:solidFill>
              </a:rPr>
              <a:t>Student, Course</a:t>
            </a:r>
            <a:r>
              <a:rPr lang="en-US" altLang="zh-CN" dirty="0"/>
              <a:t>, and </a:t>
            </a:r>
            <a:r>
              <a:rPr lang="en-US" altLang="zh-CN" dirty="0">
                <a:solidFill>
                  <a:srgbClr val="EE0000"/>
                </a:solidFill>
              </a:rPr>
              <a:t>Professor</a:t>
            </a:r>
            <a:r>
              <a:rPr lang="en-US" altLang="zh-CN" dirty="0"/>
              <a:t> entities.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512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2D318-D495-6FC0-29A2-51650D17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Logical Design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CAFD58-E188-5B1E-2A85-AC714F21B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Goal: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Map conceptual design to a specific data model (e.g., relational).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Steps:</a:t>
            </a: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Convert ER diagrams to tables.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Validate using normalization.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Ensure integrity (e.g., primary/foreign keys).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Meet user requirements.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Example:</a:t>
            </a:r>
          </a:p>
          <a:p>
            <a:r>
              <a:rPr lang="en-US" altLang="zh-CN" dirty="0">
                <a:solidFill>
                  <a:srgbClr val="EE0000"/>
                </a:solidFill>
              </a:rPr>
              <a:t>Student</a:t>
            </a:r>
            <a:r>
              <a:rPr lang="en-US" altLang="zh-CN" dirty="0"/>
              <a:t> table with </a:t>
            </a:r>
            <a:r>
              <a:rPr lang="en-US" altLang="zh-CN" dirty="0" err="1">
                <a:solidFill>
                  <a:srgbClr val="0070C0"/>
                </a:solidFill>
              </a:rPr>
              <a:t>StudentID</a:t>
            </a:r>
            <a:r>
              <a:rPr lang="en-US" altLang="zh-CN" dirty="0">
                <a:solidFill>
                  <a:srgbClr val="0070C0"/>
                </a:solidFill>
              </a:rPr>
              <a:t> (PK), Name</a:t>
            </a:r>
            <a:r>
              <a:rPr lang="en-US" altLang="zh-CN" dirty="0"/>
              <a:t>, </a:t>
            </a:r>
            <a:r>
              <a:rPr lang="en-US" altLang="zh-CN" dirty="0" err="1">
                <a:solidFill>
                  <a:srgbClr val="0070C0"/>
                </a:solidFill>
              </a:rPr>
              <a:t>EnrollmentDate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515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051DA-5E93-7B8F-C42F-E17A591B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Physical Design</a:t>
            </a:r>
            <a:b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B55CCD-299C-414B-E9BB-2452DD26E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Focus: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Storage, security, and performance.</a:t>
            </a:r>
          </a:p>
          <a:p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Activities:</a:t>
            </a:r>
            <a:endParaRPr lang="en-US" altLang="zh-CN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Organize data storage (e.g., tables, indexes).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Define security measures (e.g., user access controls).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Optimize performance (e.g., query tuning).</a:t>
            </a:r>
          </a:p>
          <a:p>
            <a:pPr marL="0" indent="0">
              <a:buNone/>
            </a:pPr>
            <a:r>
              <a:rPr lang="en-US" altLang="zh-CN" dirty="0"/>
              <a:t>Example:</a:t>
            </a:r>
          </a:p>
          <a:p>
            <a:r>
              <a:rPr lang="en-US" altLang="zh-CN" dirty="0"/>
              <a:t>Indexing </a:t>
            </a:r>
            <a:r>
              <a:rPr lang="en-US" altLang="zh-CN" dirty="0" err="1">
                <a:solidFill>
                  <a:srgbClr val="0070C0"/>
                </a:solidFill>
              </a:rPr>
              <a:t>StudentID</a:t>
            </a:r>
            <a:r>
              <a:rPr lang="en-US" altLang="zh-CN" dirty="0"/>
              <a:t> for faster searches.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3867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1116</Words>
  <Application>Microsoft Office PowerPoint</Application>
  <PresentationFormat>宽屏</PresentationFormat>
  <Paragraphs>174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DeepSeek-CJK-patch</vt:lpstr>
      <vt:lpstr>system-ui</vt:lpstr>
      <vt:lpstr>等线</vt:lpstr>
      <vt:lpstr>等线 Light</vt:lpstr>
      <vt:lpstr>Arial</vt:lpstr>
      <vt:lpstr>Calibri</vt:lpstr>
      <vt:lpstr>Office 主题​​</vt:lpstr>
      <vt:lpstr>Database Design IT5507 Fundamentals of Data Science</vt:lpstr>
      <vt:lpstr>About Test 1</vt:lpstr>
      <vt:lpstr>Learning Objectives </vt:lpstr>
      <vt:lpstr>What is an Information System? </vt:lpstr>
      <vt:lpstr>Systems Development Life Cycle (SDLC) </vt:lpstr>
      <vt:lpstr>Database Life Cycle (DBLC) </vt:lpstr>
      <vt:lpstr>Conceptual Design </vt:lpstr>
      <vt:lpstr>Logical Design </vt:lpstr>
      <vt:lpstr>Physical Design </vt:lpstr>
      <vt:lpstr>Design Strategies </vt:lpstr>
      <vt:lpstr>PowerPoint 演示文稿</vt:lpstr>
      <vt:lpstr>Centralized vs. Decentralized Design </vt:lpstr>
      <vt:lpstr>PowerPoint 演示文稿</vt:lpstr>
      <vt:lpstr>PowerPoint 演示文稿</vt:lpstr>
      <vt:lpstr>Common Database Failures </vt:lpstr>
      <vt:lpstr>Summary  </vt:lpstr>
      <vt:lpstr>Business Intelligence and Data Warehouses </vt:lpstr>
      <vt:lpstr>Learning Objectives</vt:lpstr>
      <vt:lpstr>Why Data Analysis Matters</vt:lpstr>
      <vt:lpstr>What is Business Intelligence? </vt:lpstr>
      <vt:lpstr>Components of BI Architecture</vt:lpstr>
      <vt:lpstr>Benefits of Business Intelligence</vt:lpstr>
      <vt:lpstr>The Evolution of BI</vt:lpstr>
      <vt:lpstr>Operational Data vs. Decision Support Data</vt:lpstr>
      <vt:lpstr>What is a Data Warehouse?</vt:lpstr>
      <vt:lpstr>Star Schema Explained</vt:lpstr>
      <vt:lpstr>Online Analytical Processing (OLAP) </vt:lpstr>
      <vt:lpstr>PowerPoint 演示文稿</vt:lpstr>
      <vt:lpstr>PowerPoint 演示文稿</vt:lpstr>
      <vt:lpstr>Data Analytics in BI</vt:lpstr>
      <vt:lpstr>PowerPoint 演示文稿</vt:lpstr>
      <vt:lpstr>SQL for Data Analysis</vt:lpstr>
      <vt:lpstr>The Power of Data Visualization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a63171</dc:creator>
  <cp:lastModifiedBy>a63171</cp:lastModifiedBy>
  <cp:revision>2</cp:revision>
  <dcterms:created xsi:type="dcterms:W3CDTF">2025-04-07T12:24:58Z</dcterms:created>
  <dcterms:modified xsi:type="dcterms:W3CDTF">2025-04-07T14:45:19Z</dcterms:modified>
</cp:coreProperties>
</file>